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handoutMasterIdLst>
    <p:handoutMasterId r:id="rId19"/>
  </p:handoutMasterIdLst>
  <p:sldIdLst>
    <p:sldId id="256" r:id="rId2"/>
    <p:sldId id="264" r:id="rId3"/>
    <p:sldId id="307" r:id="rId4"/>
    <p:sldId id="340" r:id="rId5"/>
    <p:sldId id="326" r:id="rId6"/>
    <p:sldId id="341" r:id="rId7"/>
    <p:sldId id="342" r:id="rId8"/>
    <p:sldId id="336" r:id="rId9"/>
    <p:sldId id="337" r:id="rId10"/>
    <p:sldId id="339" r:id="rId11"/>
    <p:sldId id="343" r:id="rId12"/>
    <p:sldId id="320" r:id="rId13"/>
    <p:sldId id="332" r:id="rId14"/>
    <p:sldId id="335" r:id="rId15"/>
    <p:sldId id="338" r:id="rId16"/>
    <p:sldId id="292" r:id="rId17"/>
  </p:sldIdLst>
  <p:sldSz cx="9144000" cy="5143500" type="screen16x9"/>
  <p:notesSz cx="6858000" cy="9296400"/>
  <p:embeddedFontLst>
    <p:embeddedFont>
      <p:font typeface="Lato" panose="020B0604020202020204" charset="0"/>
      <p:regular r:id="rId20"/>
      <p:bold r:id="rId21"/>
      <p:italic r:id="rId22"/>
      <p:boldItalic r:id="rId23"/>
    </p:embeddedFont>
    <p:embeddedFont>
      <p:font typeface="Raleway"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86386" autoAdjust="0"/>
  </p:normalViewPr>
  <p:slideViewPr>
    <p:cSldViewPr>
      <p:cViewPr varScale="1">
        <p:scale>
          <a:sx n="120" d="100"/>
          <a:sy n="120" d="100"/>
        </p:scale>
        <p:origin x="102" y="9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666666666666664E-2"/>
          <c:y val="0.12225613115189328"/>
          <c:w val="0.95833339149442842"/>
          <c:h val="0.83607712474695517"/>
        </c:manualLayout>
      </c:layout>
      <c:pie3DChart>
        <c:varyColors val="1"/>
        <c:ser>
          <c:idx val="0"/>
          <c:order val="0"/>
          <c:dPt>
            <c:idx val="0"/>
            <c:bubble3D val="0"/>
            <c:spPr>
              <a:solidFill>
                <a:schemeClr val="accent1"/>
              </a:solidFill>
              <a:ln w="19050">
                <a:solidFill>
                  <a:schemeClr val="lt1"/>
                </a:solidFill>
              </a:ln>
              <a:effectLst/>
              <a:sp3d contourW="19050">
                <a:contourClr>
                  <a:schemeClr val="lt1"/>
                </a:contourClr>
              </a:sp3d>
            </c:spPr>
            <c:extLst>
              <c:ext xmlns:c16="http://schemas.microsoft.com/office/drawing/2014/chart" uri="{C3380CC4-5D6E-409C-BE32-E72D297353CC}">
                <c16:uniqueId val="{00000001-D6B7-4AA4-B175-89C8B19E32AC}"/>
              </c:ext>
            </c:extLst>
          </c:dPt>
          <c:dPt>
            <c:idx val="1"/>
            <c:bubble3D val="0"/>
            <c:spPr>
              <a:solidFill>
                <a:schemeClr val="accent2"/>
              </a:solidFill>
              <a:ln w="19050">
                <a:solidFill>
                  <a:schemeClr val="lt1"/>
                </a:solidFill>
              </a:ln>
              <a:effectLst/>
              <a:sp3d contourW="19050">
                <a:contourClr>
                  <a:schemeClr val="lt1"/>
                </a:contourClr>
              </a:sp3d>
            </c:spPr>
            <c:extLst>
              <c:ext xmlns:c16="http://schemas.microsoft.com/office/drawing/2014/chart" uri="{C3380CC4-5D6E-409C-BE32-E72D297353CC}">
                <c16:uniqueId val="{00000003-D6B7-4AA4-B175-89C8B19E32AC}"/>
              </c:ext>
            </c:extLst>
          </c:dPt>
          <c:dPt>
            <c:idx val="2"/>
            <c:bubble3D val="0"/>
            <c:spPr>
              <a:solidFill>
                <a:schemeClr val="accent3"/>
              </a:solidFill>
              <a:ln w="19050">
                <a:solidFill>
                  <a:schemeClr val="lt1"/>
                </a:solidFill>
              </a:ln>
              <a:effectLst/>
              <a:sp3d contourW="19050">
                <a:contourClr>
                  <a:schemeClr val="lt1"/>
                </a:contourClr>
              </a:sp3d>
            </c:spPr>
            <c:extLst>
              <c:ext xmlns:c16="http://schemas.microsoft.com/office/drawing/2014/chart" uri="{C3380CC4-5D6E-409C-BE32-E72D297353CC}">
                <c16:uniqueId val="{00000005-D6B7-4AA4-B175-89C8B19E32AC}"/>
              </c:ext>
            </c:extLst>
          </c:dPt>
          <c:dPt>
            <c:idx val="3"/>
            <c:bubble3D val="0"/>
            <c:spPr>
              <a:solidFill>
                <a:schemeClr val="accent4"/>
              </a:solidFill>
              <a:ln w="19050">
                <a:solidFill>
                  <a:schemeClr val="lt1"/>
                </a:solidFill>
              </a:ln>
              <a:effectLst/>
              <a:sp3d contourW="19050">
                <a:contourClr>
                  <a:schemeClr val="lt1"/>
                </a:contourClr>
              </a:sp3d>
            </c:spPr>
            <c:extLst>
              <c:ext xmlns:c16="http://schemas.microsoft.com/office/drawing/2014/chart" uri="{C3380CC4-5D6E-409C-BE32-E72D297353CC}">
                <c16:uniqueId val="{00000007-D6B7-4AA4-B175-89C8B19E32AC}"/>
              </c:ext>
            </c:extLst>
          </c:dPt>
          <c:dPt>
            <c:idx val="4"/>
            <c:bubble3D val="0"/>
            <c:spPr>
              <a:solidFill>
                <a:schemeClr val="accent5"/>
              </a:solidFill>
              <a:ln w="19050">
                <a:solidFill>
                  <a:schemeClr val="lt1"/>
                </a:solidFill>
              </a:ln>
              <a:effectLst/>
              <a:sp3d contourW="19050">
                <a:contourClr>
                  <a:schemeClr val="lt1"/>
                </a:contourClr>
              </a:sp3d>
            </c:spPr>
            <c:extLst>
              <c:ext xmlns:c16="http://schemas.microsoft.com/office/drawing/2014/chart" uri="{C3380CC4-5D6E-409C-BE32-E72D297353CC}">
                <c16:uniqueId val="{00000009-D6B7-4AA4-B175-89C8B19E32AC}"/>
              </c:ext>
            </c:extLst>
          </c:dPt>
          <c:dLbls>
            <c:dLbl>
              <c:idx val="0"/>
              <c:layout>
                <c:manualLayout>
                  <c:x val="-0.28302262471739142"/>
                  <c:y val="-0.1857825229476618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6B7-4AA4-B175-89C8B19E32AC}"/>
                </c:ext>
              </c:extLst>
            </c:dLbl>
            <c:dLbl>
              <c:idx val="1"/>
              <c:layout>
                <c:manualLayout>
                  <c:x val="0.11675269367556507"/>
                  <c:y val="0.1339966858391085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6B7-4AA4-B175-89C8B19E32AC}"/>
                </c:ext>
              </c:extLst>
            </c:dLbl>
            <c:dLbl>
              <c:idx val="2"/>
              <c:layout>
                <c:manualLayout>
                  <c:x val="4.6678830982706872E-2"/>
                  <c:y val="9.002015130798135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6B7-4AA4-B175-89C8B19E32AC}"/>
                </c:ext>
              </c:extLst>
            </c:dLbl>
            <c:dLbl>
              <c:idx val="4"/>
              <c:layout>
                <c:manualLayout>
                  <c:x val="1.1524630562834063E-2"/>
                  <c:y val="8.88564876626287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6B7-4AA4-B175-89C8B19E32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Sheet1!$B$5:$B$9</c:f>
              <c:strCache>
                <c:ptCount val="5"/>
                <c:pt idx="0">
                  <c:v>STOA </c:v>
                </c:pt>
                <c:pt idx="1">
                  <c:v>FARES</c:v>
                </c:pt>
                <c:pt idx="2">
                  <c:v>OTHER</c:v>
                </c:pt>
                <c:pt idx="3">
                  <c:v>FEDERAL</c:v>
                </c:pt>
                <c:pt idx="4">
                  <c:v>NC</c:v>
                </c:pt>
              </c:strCache>
            </c:strRef>
          </c:cat>
          <c:val>
            <c:numRef>
              <c:f>Sheet1!$C$5:$C$9</c:f>
              <c:numCache>
                <c:formatCode>"$"#,##0.00_);[Red]\("$"#,##0.00\)</c:formatCode>
                <c:ptCount val="5"/>
                <c:pt idx="0">
                  <c:v>126.7</c:v>
                </c:pt>
                <c:pt idx="1">
                  <c:v>33</c:v>
                </c:pt>
                <c:pt idx="2">
                  <c:v>0.8</c:v>
                </c:pt>
                <c:pt idx="3" formatCode="_(&quot;$&quot;* #,##0.00_);_(&quot;$&quot;* \(#,##0.00\);_(&quot;$&quot;* &quot;-&quot;??_);_(@_)">
                  <c:v>8.5</c:v>
                </c:pt>
                <c:pt idx="4" formatCode="_(&quot;$&quot;* #,##0.00_);_(&quot;$&quot;* \(#,##0.00\);_(&quot;$&quot;* &quot;-&quot;??_);_(@_)">
                  <c:v>2.5</c:v>
                </c:pt>
              </c:numCache>
            </c:numRef>
          </c:val>
          <c:extLst>
            <c:ext xmlns:c16="http://schemas.microsoft.com/office/drawing/2014/chart" uri="{C3380CC4-5D6E-409C-BE32-E72D297353CC}">
              <c16:uniqueId val="{0000000A-D6B7-4AA4-B175-89C8B19E32AC}"/>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9" y="0"/>
            <a:ext cx="2972421" cy="465138"/>
          </a:xfrm>
          <a:prstGeom prst="rect">
            <a:avLst/>
          </a:prstGeom>
        </p:spPr>
        <p:txBody>
          <a:bodyPr vert="horz" lIns="91440" tIns="45720" rIns="91440" bIns="45720" rtlCol="0"/>
          <a:lstStyle>
            <a:lvl1pPr algn="r">
              <a:defRPr sz="1200"/>
            </a:lvl1pPr>
          </a:lstStyle>
          <a:p>
            <a:fld id="{A06AE252-BFA3-4832-8890-85F861A34A5F}" type="datetimeFigureOut">
              <a:rPr lang="en-US" smtClean="0"/>
              <a:t>7/21/2025</a:t>
            </a:fld>
            <a:endParaRPr lang="en-US"/>
          </a:p>
        </p:txBody>
      </p:sp>
      <p:sp>
        <p:nvSpPr>
          <p:cNvPr id="4" name="Footer Placeholder 3"/>
          <p:cNvSpPr>
            <a:spLocks noGrp="1"/>
          </p:cNvSpPr>
          <p:nvPr>
            <p:ph type="ftr" sz="quarter" idx="2"/>
          </p:nvPr>
        </p:nvSpPr>
        <p:spPr>
          <a:xfrm>
            <a:off x="4"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675"/>
            <a:ext cx="2972421" cy="465138"/>
          </a:xfrm>
          <a:prstGeom prst="rect">
            <a:avLst/>
          </a:prstGeom>
        </p:spPr>
        <p:txBody>
          <a:bodyPr vert="horz" lIns="91440" tIns="45720" rIns="91440" bIns="45720" rtlCol="0" anchor="b"/>
          <a:lstStyle>
            <a:lvl1pPr algn="r">
              <a:defRPr sz="1200"/>
            </a:lvl1pPr>
          </a:lstStyle>
          <a:p>
            <a:fld id="{6C6792C0-0AC0-47CB-B7EA-A4DA0DD1560B}" type="slidenum">
              <a:rPr lang="en-US" smtClean="0"/>
              <a:t>‹#›</a:t>
            </a:fld>
            <a:endParaRPr lang="en-US"/>
          </a:p>
        </p:txBody>
      </p:sp>
    </p:spTree>
    <p:extLst>
      <p:ext uri="{BB962C8B-B14F-4D97-AF65-F5344CB8AC3E}">
        <p14:creationId xmlns:p14="http://schemas.microsoft.com/office/powerpoint/2010/main" val="2273406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17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3" y="4415791"/>
            <a:ext cx="548639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978319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85349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59066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72707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194411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29968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789813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84088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1046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44909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92132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3" y="4415791"/>
            <a:ext cx="548639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73843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199"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199"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299"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1999"/>
          </a:xfrm>
          <a:prstGeom prst="rect">
            <a:avLst/>
          </a:prstGeom>
        </p:spPr>
        <p:txBody>
          <a:bodyPr lIns="91425" tIns="91425" rIns="91425" bIns="91425" anchor="t"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699"/>
          </a:xfrm>
          <a:prstGeom prst="rect">
            <a:avLst/>
          </a:prstGeom>
        </p:spPr>
        <p:txBody>
          <a:bodyPr lIns="91425" tIns="91425" rIns="91425" bIns="91425" anchor="b" anchorCtr="0"/>
          <a:lstStyle>
            <a:lvl1pPr lvl="0" rtl="0">
              <a:lnSpc>
                <a:spcPct val="100000"/>
              </a:lnSpc>
              <a:spcBef>
                <a:spcPts val="0"/>
              </a:spcBef>
              <a:spcAft>
                <a:spcPts val="0"/>
              </a:spcAft>
              <a:buClr>
                <a:schemeClr val="lt1"/>
              </a:buClr>
              <a:buNone/>
              <a:defRPr>
                <a:solidFill>
                  <a:schemeClr val="lt1"/>
                </a:solidFill>
              </a:defRPr>
            </a:lvl1pPr>
            <a:lvl2pPr lvl="1" rtl="0">
              <a:lnSpc>
                <a:spcPct val="100000"/>
              </a:lnSpc>
              <a:spcBef>
                <a:spcPts val="0"/>
              </a:spcBef>
              <a:spcAft>
                <a:spcPts val="0"/>
              </a:spcAft>
              <a:buClr>
                <a:schemeClr val="lt1"/>
              </a:buClr>
              <a:buSzPct val="100000"/>
              <a:buNone/>
              <a:defRPr sz="1800">
                <a:solidFill>
                  <a:schemeClr val="lt1"/>
                </a:solidFill>
              </a:defRPr>
            </a:lvl2pPr>
            <a:lvl3pPr lvl="2" rtl="0">
              <a:lnSpc>
                <a:spcPct val="100000"/>
              </a:lnSpc>
              <a:spcBef>
                <a:spcPts val="0"/>
              </a:spcBef>
              <a:spcAft>
                <a:spcPts val="0"/>
              </a:spcAft>
              <a:buClr>
                <a:schemeClr val="lt1"/>
              </a:buClr>
              <a:buSzPct val="100000"/>
              <a:buNone/>
              <a:defRPr sz="1800">
                <a:solidFill>
                  <a:schemeClr val="lt1"/>
                </a:solidFill>
              </a:defRPr>
            </a:lvl3pPr>
            <a:lvl4pPr lvl="3" rtl="0">
              <a:lnSpc>
                <a:spcPct val="100000"/>
              </a:lnSpc>
              <a:spcBef>
                <a:spcPts val="0"/>
              </a:spcBef>
              <a:spcAft>
                <a:spcPts val="0"/>
              </a:spcAft>
              <a:buClr>
                <a:schemeClr val="lt1"/>
              </a:buClr>
              <a:buSzPct val="100000"/>
              <a:buNone/>
              <a:defRPr sz="1800">
                <a:solidFill>
                  <a:schemeClr val="lt1"/>
                </a:solidFill>
              </a:defRPr>
            </a:lvl4pPr>
            <a:lvl5pPr lvl="4" rtl="0">
              <a:lnSpc>
                <a:spcPct val="100000"/>
              </a:lnSpc>
              <a:spcBef>
                <a:spcPts val="0"/>
              </a:spcBef>
              <a:spcAft>
                <a:spcPts val="0"/>
              </a:spcAft>
              <a:buClr>
                <a:schemeClr val="lt1"/>
              </a:buClr>
              <a:buSzPct val="100000"/>
              <a:buNone/>
              <a:defRPr sz="1800">
                <a:solidFill>
                  <a:schemeClr val="lt1"/>
                </a:solidFill>
              </a:defRPr>
            </a:lvl5pPr>
            <a:lvl6pPr lvl="5" rtl="0">
              <a:lnSpc>
                <a:spcPct val="100000"/>
              </a:lnSpc>
              <a:spcBef>
                <a:spcPts val="0"/>
              </a:spcBef>
              <a:spcAft>
                <a:spcPts val="0"/>
              </a:spcAft>
              <a:buClr>
                <a:schemeClr val="lt1"/>
              </a:buClr>
              <a:buSzPct val="100000"/>
              <a:buNone/>
              <a:defRPr sz="1800">
                <a:solidFill>
                  <a:schemeClr val="lt1"/>
                </a:solidFill>
              </a:defRPr>
            </a:lvl6pPr>
            <a:lvl7pPr lvl="6" rtl="0">
              <a:lnSpc>
                <a:spcPct val="100000"/>
              </a:lnSpc>
              <a:spcBef>
                <a:spcPts val="0"/>
              </a:spcBef>
              <a:spcAft>
                <a:spcPts val="0"/>
              </a:spcAft>
              <a:buClr>
                <a:schemeClr val="lt1"/>
              </a:buClr>
              <a:buSzPct val="100000"/>
              <a:buNone/>
              <a:defRPr sz="1800">
                <a:solidFill>
                  <a:schemeClr val="lt1"/>
                </a:solidFill>
              </a:defRPr>
            </a:lvl7pPr>
            <a:lvl8pPr lvl="7" rtl="0">
              <a:lnSpc>
                <a:spcPct val="100000"/>
              </a:lnSpc>
              <a:spcBef>
                <a:spcPts val="0"/>
              </a:spcBef>
              <a:spcAft>
                <a:spcPts val="0"/>
              </a:spcAft>
              <a:buClr>
                <a:schemeClr val="lt1"/>
              </a:buClr>
              <a:buSzPct val="100000"/>
              <a:buNone/>
              <a:defRPr sz="1800">
                <a:solidFill>
                  <a:schemeClr val="lt1"/>
                </a:solidFill>
              </a:defRPr>
            </a:lvl8pPr>
            <a:lvl9pPr lvl="8" rtl="0">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799"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799"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799" cy="1541999"/>
          </a:xfrm>
          <a:prstGeom prst="rect">
            <a:avLst/>
          </a:prstGeom>
        </p:spPr>
        <p:txBody>
          <a:bodyPr lIns="91425" tIns="91425" rIns="91425" bIns="91425" anchor="ctr" anchorCtr="0"/>
          <a:lstStyle>
            <a:lvl1pPr lvl="0" algn="ctr" rtl="0">
              <a:spcBef>
                <a:spcPts val="0"/>
              </a:spcBef>
              <a:buClr>
                <a:schemeClr val="lt1"/>
              </a:buClr>
              <a:buSzPct val="100000"/>
              <a:defRPr sz="4800">
                <a:solidFill>
                  <a:schemeClr val="lt1"/>
                </a:solidFill>
              </a:defRPr>
            </a:lvl1pPr>
            <a:lvl2pPr lvl="1" algn="ctr" rtl="0">
              <a:spcBef>
                <a:spcPts val="0"/>
              </a:spcBef>
              <a:buClr>
                <a:schemeClr val="lt1"/>
              </a:buClr>
              <a:buSzPct val="100000"/>
              <a:defRPr sz="4800">
                <a:solidFill>
                  <a:schemeClr val="lt1"/>
                </a:solidFill>
              </a:defRPr>
            </a:lvl2pPr>
            <a:lvl3pPr lvl="2" algn="ctr" rtl="0">
              <a:spcBef>
                <a:spcPts val="0"/>
              </a:spcBef>
              <a:buClr>
                <a:schemeClr val="lt1"/>
              </a:buClr>
              <a:buSzPct val="100000"/>
              <a:defRPr sz="4800">
                <a:solidFill>
                  <a:schemeClr val="lt1"/>
                </a:solidFill>
              </a:defRPr>
            </a:lvl3pPr>
            <a:lvl4pPr lvl="3" algn="ctr" rtl="0">
              <a:spcBef>
                <a:spcPts val="0"/>
              </a:spcBef>
              <a:buClr>
                <a:schemeClr val="lt1"/>
              </a:buClr>
              <a:buSzPct val="100000"/>
              <a:defRPr sz="4800">
                <a:solidFill>
                  <a:schemeClr val="lt1"/>
                </a:solidFill>
              </a:defRPr>
            </a:lvl4pPr>
            <a:lvl5pPr lvl="4" algn="ctr" rtl="0">
              <a:spcBef>
                <a:spcPts val="0"/>
              </a:spcBef>
              <a:buClr>
                <a:schemeClr val="lt1"/>
              </a:buClr>
              <a:buSzPct val="100000"/>
              <a:defRPr sz="4800">
                <a:solidFill>
                  <a:schemeClr val="lt1"/>
                </a:solidFill>
              </a:defRPr>
            </a:lvl5pPr>
            <a:lvl6pPr lvl="5" algn="ctr" rtl="0">
              <a:spcBef>
                <a:spcPts val="0"/>
              </a:spcBef>
              <a:buClr>
                <a:schemeClr val="lt1"/>
              </a:buClr>
              <a:buSzPct val="100000"/>
              <a:defRPr sz="4800">
                <a:solidFill>
                  <a:schemeClr val="lt1"/>
                </a:solidFill>
              </a:defRPr>
            </a:lvl6pPr>
            <a:lvl7pPr lvl="6" algn="ctr" rtl="0">
              <a:spcBef>
                <a:spcPts val="0"/>
              </a:spcBef>
              <a:buClr>
                <a:schemeClr val="lt1"/>
              </a:buClr>
              <a:buSzPct val="100000"/>
              <a:defRPr sz="4800">
                <a:solidFill>
                  <a:schemeClr val="lt1"/>
                </a:solidFill>
              </a:defRPr>
            </a:lvl7pPr>
            <a:lvl8pPr lvl="7" algn="ctr" rtl="0">
              <a:spcBef>
                <a:spcPts val="0"/>
              </a:spcBef>
              <a:buClr>
                <a:schemeClr val="lt1"/>
              </a:buClr>
              <a:buSzPct val="100000"/>
              <a:defRPr sz="4800">
                <a:solidFill>
                  <a:schemeClr val="lt1"/>
                </a:solidFill>
              </a:defRPr>
            </a:lvl8pPr>
            <a:lvl9pPr lvl="8" algn="ctr" rtl="0">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199"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199"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599" cy="6353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5" name="Shape 3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199" cy="1318199"/>
          </a:xfrm>
          <a:prstGeom prst="rect">
            <a:avLst/>
          </a:prstGeom>
        </p:spPr>
        <p:txBody>
          <a:bodyPr lIns="91425" tIns="91425" rIns="91425" bIns="91425" anchor="b" anchorCtr="0"/>
          <a:lstStyle>
            <a:lvl1pPr lvl="0" algn="ctr" rtl="0">
              <a:spcBef>
                <a:spcPts val="0"/>
              </a:spcBef>
              <a:buClr>
                <a:schemeClr val="dk1"/>
              </a:buClr>
              <a:buSzPct val="100000"/>
              <a:defRPr sz="3600">
                <a:solidFill>
                  <a:schemeClr val="dk1"/>
                </a:solidFill>
              </a:defRPr>
            </a:lvl1pPr>
            <a:lvl2pPr lvl="1" algn="ctr" rtl="0">
              <a:spcBef>
                <a:spcPts val="0"/>
              </a:spcBef>
              <a:buClr>
                <a:schemeClr val="dk1"/>
              </a:buClr>
              <a:buSzPct val="100000"/>
              <a:defRPr sz="3600">
                <a:solidFill>
                  <a:schemeClr val="dk1"/>
                </a:solidFill>
              </a:defRPr>
            </a:lvl2pPr>
            <a:lvl3pPr lvl="2" algn="ctr" rtl="0">
              <a:spcBef>
                <a:spcPts val="0"/>
              </a:spcBef>
              <a:buClr>
                <a:schemeClr val="dk1"/>
              </a:buClr>
              <a:buSzPct val="100000"/>
              <a:defRPr sz="3600">
                <a:solidFill>
                  <a:schemeClr val="dk1"/>
                </a:solidFill>
              </a:defRPr>
            </a:lvl3pPr>
            <a:lvl4pPr lvl="3" algn="ctr" rtl="0">
              <a:spcBef>
                <a:spcPts val="0"/>
              </a:spcBef>
              <a:buClr>
                <a:schemeClr val="dk1"/>
              </a:buClr>
              <a:buSzPct val="100000"/>
              <a:defRPr sz="3600">
                <a:solidFill>
                  <a:schemeClr val="dk1"/>
                </a:solidFill>
              </a:defRPr>
            </a:lvl4pPr>
            <a:lvl5pPr lvl="4" algn="ctr" rtl="0">
              <a:spcBef>
                <a:spcPts val="0"/>
              </a:spcBef>
              <a:buClr>
                <a:schemeClr val="dk1"/>
              </a:buClr>
              <a:buSzPct val="100000"/>
              <a:defRPr sz="3600">
                <a:solidFill>
                  <a:schemeClr val="dk1"/>
                </a:solidFill>
              </a:defRPr>
            </a:lvl5pPr>
            <a:lvl6pPr lvl="5" algn="ctr" rtl="0">
              <a:spcBef>
                <a:spcPts val="0"/>
              </a:spcBef>
              <a:buClr>
                <a:schemeClr val="dk1"/>
              </a:buClr>
              <a:buSzPct val="100000"/>
              <a:defRPr sz="3600">
                <a:solidFill>
                  <a:schemeClr val="dk1"/>
                </a:solidFill>
              </a:defRPr>
            </a:lvl6pPr>
            <a:lvl7pPr lvl="6" algn="ctr" rtl="0">
              <a:spcBef>
                <a:spcPts val="0"/>
              </a:spcBef>
              <a:buClr>
                <a:schemeClr val="dk1"/>
              </a:buClr>
              <a:buSzPct val="100000"/>
              <a:defRPr sz="3600">
                <a:solidFill>
                  <a:schemeClr val="dk1"/>
                </a:solidFill>
              </a:defRPr>
            </a:lvl7pPr>
            <a:lvl8pPr lvl="7" algn="ctr" rtl="0">
              <a:spcBef>
                <a:spcPts val="0"/>
              </a:spcBef>
              <a:buClr>
                <a:schemeClr val="dk1"/>
              </a:buClr>
              <a:buSzPct val="100000"/>
              <a:defRPr sz="3600">
                <a:solidFill>
                  <a:schemeClr val="dk1"/>
                </a:solidFill>
              </a:defRPr>
            </a:lvl8pPr>
            <a:lvl9pPr lvl="8" algn="ctr" rtl="0">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199"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299"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799"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799"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099" cy="1538399"/>
          </a:xfrm>
          <a:prstGeom prst="rect">
            <a:avLst/>
          </a:prstGeom>
        </p:spPr>
        <p:txBody>
          <a:bodyPr lIns="91425" tIns="91425" rIns="91425" bIns="91425" anchor="ctr" anchorCtr="0"/>
          <a:lstStyle>
            <a:lvl1pPr lvl="0" algn="ctr" rtl="0">
              <a:spcBef>
                <a:spcPts val="0"/>
              </a:spcBef>
              <a:buClr>
                <a:schemeClr val="dk1"/>
              </a:buClr>
              <a:buSzPct val="100000"/>
              <a:buFont typeface="Lato"/>
              <a:defRPr sz="9600">
                <a:solidFill>
                  <a:schemeClr val="dk1"/>
                </a:solidFill>
                <a:latin typeface="Lato"/>
                <a:ea typeface="Lato"/>
                <a:cs typeface="Lato"/>
                <a:sym typeface="Lato"/>
              </a:defRPr>
            </a:lvl1pPr>
            <a:lvl2pPr lvl="1" algn="ctr" rtl="0">
              <a:spcBef>
                <a:spcPts val="0"/>
              </a:spcBef>
              <a:buClr>
                <a:schemeClr val="dk1"/>
              </a:buClr>
              <a:buSzPct val="100000"/>
              <a:buFont typeface="Lato"/>
              <a:defRPr sz="9600">
                <a:solidFill>
                  <a:schemeClr val="dk1"/>
                </a:solidFill>
                <a:latin typeface="Lato"/>
                <a:ea typeface="Lato"/>
                <a:cs typeface="Lato"/>
                <a:sym typeface="Lato"/>
              </a:defRPr>
            </a:lvl2pPr>
            <a:lvl3pPr lvl="2" algn="ctr" rtl="0">
              <a:spcBef>
                <a:spcPts val="0"/>
              </a:spcBef>
              <a:buClr>
                <a:schemeClr val="dk1"/>
              </a:buClr>
              <a:buSzPct val="100000"/>
              <a:buFont typeface="Lato"/>
              <a:defRPr sz="9600">
                <a:solidFill>
                  <a:schemeClr val="dk1"/>
                </a:solidFill>
                <a:latin typeface="Lato"/>
                <a:ea typeface="Lato"/>
                <a:cs typeface="Lato"/>
                <a:sym typeface="Lato"/>
              </a:defRPr>
            </a:lvl3pPr>
            <a:lvl4pPr lvl="3" algn="ctr" rtl="0">
              <a:spcBef>
                <a:spcPts val="0"/>
              </a:spcBef>
              <a:buClr>
                <a:schemeClr val="dk1"/>
              </a:buClr>
              <a:buSzPct val="100000"/>
              <a:buFont typeface="Lato"/>
              <a:defRPr sz="9600">
                <a:solidFill>
                  <a:schemeClr val="dk1"/>
                </a:solidFill>
                <a:latin typeface="Lato"/>
                <a:ea typeface="Lato"/>
                <a:cs typeface="Lato"/>
                <a:sym typeface="Lato"/>
              </a:defRPr>
            </a:lvl4pPr>
            <a:lvl5pPr lvl="4" algn="ctr" rtl="0">
              <a:spcBef>
                <a:spcPts val="0"/>
              </a:spcBef>
              <a:buClr>
                <a:schemeClr val="dk1"/>
              </a:buClr>
              <a:buSzPct val="100000"/>
              <a:buFont typeface="Lato"/>
              <a:defRPr sz="9600">
                <a:solidFill>
                  <a:schemeClr val="dk1"/>
                </a:solidFill>
                <a:latin typeface="Lato"/>
                <a:ea typeface="Lato"/>
                <a:cs typeface="Lato"/>
                <a:sym typeface="Lato"/>
              </a:defRPr>
            </a:lvl5pPr>
            <a:lvl6pPr lvl="5" algn="ctr" rtl="0">
              <a:spcBef>
                <a:spcPts val="0"/>
              </a:spcBef>
              <a:buClr>
                <a:schemeClr val="dk1"/>
              </a:buClr>
              <a:buSzPct val="100000"/>
              <a:buFont typeface="Lato"/>
              <a:defRPr sz="9600">
                <a:solidFill>
                  <a:schemeClr val="dk1"/>
                </a:solidFill>
                <a:latin typeface="Lato"/>
                <a:ea typeface="Lato"/>
                <a:cs typeface="Lato"/>
                <a:sym typeface="Lato"/>
              </a:defRPr>
            </a:lvl6pPr>
            <a:lvl7pPr lvl="6" algn="ctr" rtl="0">
              <a:spcBef>
                <a:spcPts val="0"/>
              </a:spcBef>
              <a:buClr>
                <a:schemeClr val="dk1"/>
              </a:buClr>
              <a:buSzPct val="100000"/>
              <a:buFont typeface="Lato"/>
              <a:defRPr sz="9600">
                <a:solidFill>
                  <a:schemeClr val="dk1"/>
                </a:solidFill>
                <a:latin typeface="Lato"/>
                <a:ea typeface="Lato"/>
                <a:cs typeface="Lato"/>
                <a:sym typeface="Lato"/>
              </a:defRPr>
            </a:lvl7pPr>
            <a:lvl8pPr lvl="7" algn="ctr" rtl="0">
              <a:spcBef>
                <a:spcPts val="0"/>
              </a:spcBef>
              <a:buClr>
                <a:schemeClr val="dk1"/>
              </a:buClr>
              <a:buSzPct val="100000"/>
              <a:buFont typeface="Lato"/>
              <a:defRPr sz="9600">
                <a:solidFill>
                  <a:schemeClr val="dk1"/>
                </a:solidFill>
                <a:latin typeface="Lato"/>
                <a:ea typeface="Lato"/>
                <a:cs typeface="Lato"/>
                <a:sym typeface="Lato"/>
              </a:defRPr>
            </a:lvl8pPr>
            <a:lvl9pPr lvl="8" algn="ctr" rtl="0">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099" cy="1071599"/>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65" name="Shape 65"/>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idx="10"/>
          </p:nvPr>
        </p:nvSpPr>
        <p:spPr/>
        <p:txBody>
          <a:bodyPr/>
          <a:lstStyle/>
          <a:p>
            <a:pPr lvl="0" algn="r" rtl="0">
              <a:spcBef>
                <a:spcPts val="0"/>
              </a:spcBef>
              <a:buNone/>
            </a:pPr>
            <a:fld id="{00000000-1234-1234-1234-123412341234}" type="slidenum">
              <a:rPr lang="en" sz="1000" smtClean="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extLst>
      <p:ext uri="{BB962C8B-B14F-4D97-AF65-F5344CB8AC3E}">
        <p14:creationId xmlns:p14="http://schemas.microsoft.com/office/powerpoint/2010/main" val="308873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599" cy="635399"/>
          </a:xfrm>
          <a:prstGeom prst="rect">
            <a:avLst/>
          </a:prstGeom>
          <a:noFill/>
          <a:ln>
            <a:noFill/>
          </a:ln>
        </p:spPr>
        <p:txBody>
          <a:bodyPr lIns="91425" tIns="91425" rIns="91425" bIns="91425" anchor="t" anchorCtr="0"/>
          <a:lstStyle>
            <a:lvl1pPr lvl="0" rt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rtl="0">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rtl="0">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rtl="0">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rtl="0">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rtl="0">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rtl="0">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rtl="0">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rtl="0">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599" cy="3002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rtl="0">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6"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1999"/>
          </a:xfrm>
          <a:prstGeom prst="rect">
            <a:avLst/>
          </a:prstGeom>
        </p:spPr>
        <p:txBody>
          <a:bodyPr lIns="91425" tIns="91425" rIns="91425" bIns="91425" anchor="t" anchorCtr="0">
            <a:noAutofit/>
          </a:bodyPr>
          <a:lstStyle/>
          <a:p>
            <a:pPr lvl="0" rtl="0">
              <a:spcBef>
                <a:spcPts val="0"/>
              </a:spcBef>
              <a:buNone/>
            </a:pPr>
            <a:r>
              <a:rPr lang="en"/>
              <a:t>NICE Bus	</a:t>
            </a:r>
          </a:p>
        </p:txBody>
      </p:sp>
      <p:sp>
        <p:nvSpPr>
          <p:cNvPr id="73" name="Shape 73"/>
          <p:cNvSpPr txBox="1">
            <a:spLocks noGrp="1"/>
          </p:cNvSpPr>
          <p:nvPr>
            <p:ph type="subTitle" idx="1"/>
          </p:nvPr>
        </p:nvSpPr>
        <p:spPr>
          <a:xfrm>
            <a:off x="2390266" y="3238450"/>
            <a:ext cx="6331500" cy="1241699"/>
          </a:xfrm>
          <a:prstGeom prst="rect">
            <a:avLst/>
          </a:prstGeom>
        </p:spPr>
        <p:txBody>
          <a:bodyPr lIns="91425" tIns="91425" rIns="91425" bIns="91425" anchor="b" anchorCtr="0">
            <a:noAutofit/>
          </a:bodyPr>
          <a:lstStyle/>
          <a:p>
            <a:pPr lvl="0" rtl="0">
              <a:spcBef>
                <a:spcPts val="0"/>
              </a:spcBef>
              <a:buNone/>
            </a:pPr>
            <a:r>
              <a:rPr lang="en" sz="2400" dirty="0"/>
              <a:t>Bus Transit Committee Meeting </a:t>
            </a:r>
          </a:p>
          <a:p>
            <a:pPr lvl="0" rtl="0">
              <a:spcBef>
                <a:spcPts val="0"/>
              </a:spcBef>
              <a:buNone/>
            </a:pPr>
            <a:r>
              <a:rPr lang="en" sz="2400" dirty="0"/>
              <a:t>July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869912" y="717263"/>
            <a:ext cx="6629400" cy="584775"/>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2025 Capital Plan </a:t>
            </a:r>
            <a:endParaRPr lang="en-US" sz="3200" dirty="0">
              <a:solidFill>
                <a:srgbClr val="0099E8">
                  <a:lumMod val="50000"/>
                </a:srgbClr>
              </a:solidFill>
              <a:latin typeface="Raleway" panose="020B060402020202020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4748069"/>
              </p:ext>
            </p:extLst>
          </p:nvPr>
        </p:nvGraphicFramePr>
        <p:xfrm>
          <a:off x="737176" y="10069"/>
          <a:ext cx="8406824" cy="5108031"/>
        </p:xfrm>
        <a:graphic>
          <a:graphicData uri="http://schemas.openxmlformats.org/presentationml/2006/ole">
            <mc:AlternateContent xmlns:mc="http://schemas.openxmlformats.org/markup-compatibility/2006">
              <mc:Choice xmlns:v="urn:schemas-microsoft-com:vml" Requires="v">
                <p:oleObj spid="_x0000_s2054" name="Worksheet" r:id="rId3" imgW="12058674" imgH="10134713" progId="Excel.Sheet.8">
                  <p:embed/>
                </p:oleObj>
              </mc:Choice>
              <mc:Fallback>
                <p:oleObj name="Worksheet" r:id="rId3" imgW="12058674" imgH="10134713" progId="Excel.Sheet.8">
                  <p:embed/>
                  <p:pic>
                    <p:nvPicPr>
                      <p:cNvPr id="0" name=""/>
                      <p:cNvPicPr/>
                      <p:nvPr/>
                    </p:nvPicPr>
                    <p:blipFill>
                      <a:blip r:embed="rId4"/>
                      <a:stretch>
                        <a:fillRect/>
                      </a:stretch>
                    </p:blipFill>
                    <p:spPr>
                      <a:xfrm>
                        <a:off x="737176" y="10069"/>
                        <a:ext cx="8406824" cy="5108031"/>
                      </a:xfrm>
                      <a:prstGeom prst="rect">
                        <a:avLst/>
                      </a:prstGeom>
                    </p:spPr>
                  </p:pic>
                </p:oleObj>
              </mc:Fallback>
            </mc:AlternateContent>
          </a:graphicData>
        </a:graphic>
      </p:graphicFrame>
    </p:spTree>
    <p:extLst>
      <p:ext uri="{BB962C8B-B14F-4D97-AF65-F5344CB8AC3E}">
        <p14:creationId xmlns:p14="http://schemas.microsoft.com/office/powerpoint/2010/main" val="173706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333750"/>
            <a:ext cx="6324600" cy="738664"/>
          </a:xfrm>
          <a:prstGeom prst="rect">
            <a:avLst/>
          </a:prstGeom>
        </p:spPr>
        <p:txBody>
          <a:bodyPr wrap="square">
            <a:spAutoFit/>
          </a:bodyPr>
          <a:lstStyle/>
          <a:p>
            <a:r>
              <a:rPr lang="en-US" dirty="0"/>
              <a:t>A Title VI Program refers to the formal plan and documentation that a recipient of federal funds creates to ensure compliance with Title VI of the Civil Rights Act of 1964.</a:t>
            </a:r>
          </a:p>
        </p:txBody>
      </p:sp>
      <p:sp>
        <p:nvSpPr>
          <p:cNvPr id="3" name="Rectangle 2"/>
          <p:cNvSpPr/>
          <p:nvPr/>
        </p:nvSpPr>
        <p:spPr>
          <a:xfrm>
            <a:off x="1371600" y="2186232"/>
            <a:ext cx="6629400" cy="954107"/>
          </a:xfrm>
          <a:prstGeom prst="rect">
            <a:avLst/>
          </a:prstGeom>
        </p:spPr>
        <p:txBody>
          <a:bodyPr wrap="square">
            <a:spAutoFit/>
          </a:bodyPr>
          <a:lstStyle/>
          <a:p>
            <a:r>
              <a:rPr lang="en-US" dirty="0"/>
              <a:t>A </a:t>
            </a:r>
            <a:r>
              <a:rPr lang="en-US" b="1" dirty="0"/>
              <a:t>Title VI Program</a:t>
            </a:r>
            <a:r>
              <a:rPr lang="en-US" dirty="0"/>
              <a:t> is a set of policies, procedures, reports, and assurances that demonstrate how NICE Bus &amp; Able-Ride complies with Title VI requirements. This program must be developed, maintained, and submitted (typically every 3 years), to the </a:t>
            </a:r>
            <a:r>
              <a:rPr lang="en-US" b="1" dirty="0"/>
              <a:t>Federal Transit Administration (FTA).</a:t>
            </a:r>
            <a:endParaRPr lang="en-US" dirty="0"/>
          </a:p>
        </p:txBody>
      </p:sp>
      <p:sp>
        <p:nvSpPr>
          <p:cNvPr id="4" name="Rectangle 3"/>
          <p:cNvSpPr/>
          <p:nvPr/>
        </p:nvSpPr>
        <p:spPr>
          <a:xfrm>
            <a:off x="381000" y="1176533"/>
            <a:ext cx="7924800" cy="738664"/>
          </a:xfrm>
          <a:prstGeom prst="rect">
            <a:avLst/>
          </a:prstGeom>
        </p:spPr>
        <p:txBody>
          <a:bodyPr wrap="square">
            <a:spAutoFit/>
          </a:bodyPr>
          <a:lstStyle/>
          <a:p>
            <a:pPr algn="ctr"/>
            <a:r>
              <a:rPr lang="en-US" dirty="0">
                <a:solidFill>
                  <a:schemeClr val="tx1"/>
                </a:solidFill>
              </a:rPr>
              <a:t>“</a:t>
            </a:r>
            <a:r>
              <a:rPr lang="en-US" b="1" dirty="0">
                <a:solidFill>
                  <a:schemeClr val="tx1"/>
                </a:solidFill>
              </a:rPr>
              <a:t>No person in the United States shall, on the ground of race, color, or national origin, be excluded from participation in, be denied the benefits of, or be subjected to discrimination under any program or activity receiving Federal financial assistance.”</a:t>
            </a:r>
          </a:p>
        </p:txBody>
      </p:sp>
      <p:sp>
        <p:nvSpPr>
          <p:cNvPr id="6" name="Rectangle 5"/>
          <p:cNvSpPr/>
          <p:nvPr/>
        </p:nvSpPr>
        <p:spPr>
          <a:xfrm>
            <a:off x="381000" y="316669"/>
            <a:ext cx="5486400" cy="584775"/>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2025 Title VI Program Plan </a:t>
            </a:r>
            <a:endParaRPr lang="en-US" sz="3200" dirty="0">
              <a:solidFill>
                <a:srgbClr val="0099E8">
                  <a:lumMod val="50000"/>
                </a:srgbClr>
              </a:solidFill>
              <a:latin typeface="Raleway" panose="020B0604020202020204" charset="0"/>
            </a:endParaRPr>
          </a:p>
        </p:txBody>
      </p:sp>
      <p:pic>
        <p:nvPicPr>
          <p:cNvPr id="7" name="Picture 6"/>
          <p:cNvPicPr>
            <a:picLocks noChangeAspect="1"/>
          </p:cNvPicPr>
          <p:nvPr/>
        </p:nvPicPr>
        <p:blipFill>
          <a:blip r:embed="rId2"/>
          <a:stretch>
            <a:fillRect/>
          </a:stretch>
        </p:blipFill>
        <p:spPr>
          <a:xfrm>
            <a:off x="228600" y="4629150"/>
            <a:ext cx="731583" cy="317019"/>
          </a:xfrm>
          <a:prstGeom prst="rect">
            <a:avLst/>
          </a:prstGeom>
        </p:spPr>
      </p:pic>
    </p:spTree>
    <p:extLst>
      <p:ext uri="{BB962C8B-B14F-4D97-AF65-F5344CB8AC3E}">
        <p14:creationId xmlns:p14="http://schemas.microsoft.com/office/powerpoint/2010/main" val="279146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extBox 1"/>
          <p:cNvSpPr txBox="1"/>
          <p:nvPr/>
        </p:nvSpPr>
        <p:spPr>
          <a:xfrm>
            <a:off x="685800" y="1657350"/>
            <a:ext cx="3505200" cy="1569660"/>
          </a:xfrm>
          <a:prstGeom prst="rect">
            <a:avLst/>
          </a:prstGeom>
          <a:noFill/>
        </p:spPr>
        <p:txBody>
          <a:bodyPr wrap="square" rtlCol="0">
            <a:spAutoFit/>
          </a:bodyPr>
          <a:lstStyle/>
          <a:p>
            <a:pPr algn="ctr"/>
            <a:r>
              <a:rPr lang="en-US" sz="3200" b="1" dirty="0">
                <a:solidFill>
                  <a:schemeClr val="accent3">
                    <a:lumMod val="50000"/>
                  </a:schemeClr>
                </a:solidFill>
                <a:latin typeface="Raleway" panose="020B0604020202020204" charset="0"/>
              </a:rPr>
              <a:t>Q1 Score Card</a:t>
            </a:r>
          </a:p>
          <a:p>
            <a:pPr algn="ctr"/>
            <a:r>
              <a:rPr lang="en-US" sz="3200" b="1" dirty="0">
                <a:solidFill>
                  <a:schemeClr val="accent3">
                    <a:lumMod val="50000"/>
                  </a:schemeClr>
                </a:solidFill>
                <a:latin typeface="Raleway" panose="020B0604020202020204" charset="0"/>
              </a:rPr>
              <a:t>&amp;</a:t>
            </a:r>
          </a:p>
          <a:p>
            <a:pPr algn="ctr"/>
            <a:r>
              <a:rPr lang="en-US" sz="3200" b="1" dirty="0">
                <a:solidFill>
                  <a:schemeClr val="accent3">
                    <a:lumMod val="50000"/>
                  </a:schemeClr>
                </a:solidFill>
                <a:latin typeface="Raleway" panose="020B0604020202020204" charset="0"/>
              </a:rPr>
              <a:t>Service Updates </a:t>
            </a:r>
          </a:p>
        </p:txBody>
      </p:sp>
      <p:sp>
        <p:nvSpPr>
          <p:cNvPr id="3" name="Rectangle 2"/>
          <p:cNvSpPr/>
          <p:nvPr/>
        </p:nvSpPr>
        <p:spPr>
          <a:xfrm>
            <a:off x="4953000" y="1955702"/>
            <a:ext cx="4267200" cy="400110"/>
          </a:xfrm>
          <a:prstGeom prst="rect">
            <a:avLst/>
          </a:prstGeom>
        </p:spPr>
        <p:txBody>
          <a:bodyPr wrap="square">
            <a:spAutoFit/>
          </a:bodyPr>
          <a:lstStyle/>
          <a:p>
            <a:pPr marL="457200" lvl="2" indent="-457200">
              <a:buClr>
                <a:schemeClr val="bg1"/>
              </a:buClr>
              <a:buFont typeface="Wingdings" panose="05000000000000000000" pitchFamily="2" charset="2"/>
              <a:buChar char="§"/>
            </a:pPr>
            <a:endParaRPr lang="en-US" sz="2000" b="1" dirty="0">
              <a:solidFill>
                <a:schemeClr val="bg1"/>
              </a:solidFill>
            </a:endParaRPr>
          </a:p>
        </p:txBody>
      </p:sp>
      <p:pic>
        <p:nvPicPr>
          <p:cNvPr id="7" name="Picture 6"/>
          <p:cNvPicPr>
            <a:picLocks noChangeAspect="1"/>
          </p:cNvPicPr>
          <p:nvPr/>
        </p:nvPicPr>
        <p:blipFill rotWithShape="1">
          <a:blip r:embed="rId3"/>
          <a:srcRect l="5989" t="33404" r="29278" b="14888"/>
          <a:stretch/>
        </p:blipFill>
        <p:spPr>
          <a:xfrm>
            <a:off x="4572000" y="1200150"/>
            <a:ext cx="4572000" cy="2743200"/>
          </a:xfrm>
          <a:prstGeom prst="rect">
            <a:avLst/>
          </a:prstGeom>
        </p:spPr>
      </p:pic>
      <p:pic>
        <p:nvPicPr>
          <p:cNvPr id="6" name="Picture 5"/>
          <p:cNvPicPr>
            <a:picLocks noChangeAspect="1"/>
          </p:cNvPicPr>
          <p:nvPr/>
        </p:nvPicPr>
        <p:blipFill>
          <a:blip r:embed="rId4"/>
          <a:stretch>
            <a:fillRect/>
          </a:stretch>
        </p:blipFill>
        <p:spPr>
          <a:xfrm>
            <a:off x="149092" y="4637150"/>
            <a:ext cx="729443" cy="320611"/>
          </a:xfrm>
          <a:prstGeom prst="rect">
            <a:avLst/>
          </a:prstGeom>
        </p:spPr>
      </p:pic>
    </p:spTree>
    <p:extLst>
      <p:ext uri="{BB962C8B-B14F-4D97-AF65-F5344CB8AC3E}">
        <p14:creationId xmlns:p14="http://schemas.microsoft.com/office/powerpoint/2010/main" val="337970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Rectangle 4"/>
          <p:cNvSpPr/>
          <p:nvPr/>
        </p:nvSpPr>
        <p:spPr>
          <a:xfrm>
            <a:off x="228600" y="133350"/>
            <a:ext cx="7848600" cy="584775"/>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Score Card: </a:t>
            </a:r>
            <a:r>
              <a:rPr lang="en-US" sz="3200" dirty="0" smtClean="0">
                <a:solidFill>
                  <a:schemeClr val="tx1"/>
                </a:solidFill>
                <a:latin typeface="Raleway" panose="020B0604020202020204" charset="0"/>
              </a:rPr>
              <a:t>Q1 &amp; Q2 </a:t>
            </a:r>
            <a:r>
              <a:rPr lang="en-US" sz="3200" dirty="0">
                <a:solidFill>
                  <a:schemeClr val="tx1"/>
                </a:solidFill>
                <a:latin typeface="Raleway" panose="020B0604020202020204" charset="0"/>
              </a:rPr>
              <a:t>2025</a:t>
            </a:r>
          </a:p>
        </p:txBody>
      </p:sp>
      <p:pic>
        <p:nvPicPr>
          <p:cNvPr id="6" name="Picture 5"/>
          <p:cNvPicPr>
            <a:picLocks noChangeAspect="1"/>
          </p:cNvPicPr>
          <p:nvPr/>
        </p:nvPicPr>
        <p:blipFill>
          <a:blip r:embed="rId3"/>
          <a:stretch>
            <a:fillRect/>
          </a:stretch>
        </p:blipFill>
        <p:spPr>
          <a:xfrm>
            <a:off x="210357" y="4687034"/>
            <a:ext cx="729443" cy="320611"/>
          </a:xfrm>
          <a:prstGeom prst="rect">
            <a:avLst/>
          </a:prstGeom>
        </p:spPr>
      </p:pic>
      <p:pic>
        <p:nvPicPr>
          <p:cNvPr id="7" name="Picture 6">
            <a:extLst>
              <a:ext uri="{FF2B5EF4-FFF2-40B4-BE49-F238E27FC236}">
                <a16:creationId xmlns:a16="http://schemas.microsoft.com/office/drawing/2014/main" id="{41C49D49-13B9-2995-6AE8-64786DE56920}"/>
              </a:ext>
            </a:extLst>
          </p:cNvPr>
          <p:cNvPicPr>
            <a:picLocks noChangeAspect="1"/>
          </p:cNvPicPr>
          <p:nvPr/>
        </p:nvPicPr>
        <p:blipFill>
          <a:blip r:embed="rId4"/>
          <a:stretch>
            <a:fillRect/>
          </a:stretch>
        </p:blipFill>
        <p:spPr>
          <a:xfrm>
            <a:off x="762000" y="713664"/>
            <a:ext cx="7376886" cy="3973370"/>
          </a:xfrm>
          <a:prstGeom prst="rect">
            <a:avLst/>
          </a:prstGeom>
        </p:spPr>
      </p:pic>
    </p:spTree>
    <p:extLst>
      <p:ext uri="{BB962C8B-B14F-4D97-AF65-F5344CB8AC3E}">
        <p14:creationId xmlns:p14="http://schemas.microsoft.com/office/powerpoint/2010/main" val="362301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8" name="Rectangle 7"/>
          <p:cNvSpPr/>
          <p:nvPr/>
        </p:nvSpPr>
        <p:spPr>
          <a:xfrm>
            <a:off x="228600" y="133350"/>
            <a:ext cx="8763000" cy="400110"/>
          </a:xfrm>
          <a:prstGeom prst="rect">
            <a:avLst/>
          </a:prstGeom>
        </p:spPr>
        <p:txBody>
          <a:bodyPr wrap="square">
            <a:spAutoFit/>
          </a:bodyPr>
          <a:lstStyle/>
          <a:p>
            <a:pPr lvl="0"/>
            <a:r>
              <a:rPr lang="en-US" sz="2000" b="1" dirty="0">
                <a:solidFill>
                  <a:srgbClr val="0099E8">
                    <a:lumMod val="50000"/>
                  </a:srgbClr>
                </a:solidFill>
                <a:latin typeface="Raleway" panose="020B0604020202020204" charset="0"/>
              </a:rPr>
              <a:t>Service Updates: </a:t>
            </a:r>
            <a:r>
              <a:rPr lang="en-US" sz="2000" dirty="0">
                <a:solidFill>
                  <a:schemeClr val="tx1"/>
                </a:solidFill>
                <a:latin typeface="Raleway" panose="020B0604020202020204" charset="0"/>
              </a:rPr>
              <a:t>Q1/Q2-2025 </a:t>
            </a:r>
          </a:p>
        </p:txBody>
      </p:sp>
      <p:sp>
        <p:nvSpPr>
          <p:cNvPr id="9" name="Rectangle 8"/>
          <p:cNvSpPr/>
          <p:nvPr/>
        </p:nvSpPr>
        <p:spPr>
          <a:xfrm>
            <a:off x="260773" y="434538"/>
            <a:ext cx="8763000" cy="4416594"/>
          </a:xfrm>
          <a:prstGeom prst="rect">
            <a:avLst/>
          </a:prstGeom>
        </p:spPr>
        <p:txBody>
          <a:bodyPr wrap="square">
            <a:spAutoFit/>
          </a:bodyPr>
          <a:lstStyle/>
          <a:p>
            <a:r>
              <a:rPr lang="en-US" sz="1200" dirty="0">
                <a:solidFill>
                  <a:schemeClr val="accent1">
                    <a:lumMod val="50000"/>
                  </a:schemeClr>
                </a:solidFill>
              </a:rPr>
              <a:t>System wide time point adjustments to better align with LIRR Spring/Summer service schedule</a:t>
            </a:r>
          </a:p>
          <a:p>
            <a:endParaRPr lang="en-US" b="1" dirty="0">
              <a:solidFill>
                <a:schemeClr val="accent1">
                  <a:lumMod val="50000"/>
                </a:schemeClr>
              </a:solidFill>
            </a:endParaRPr>
          </a:p>
          <a:p>
            <a:r>
              <a:rPr lang="en-US" b="1" dirty="0">
                <a:solidFill>
                  <a:schemeClr val="tx1"/>
                </a:solidFill>
              </a:rPr>
              <a:t>MINI Syosset </a:t>
            </a:r>
            <a:r>
              <a:rPr lang="en-US" dirty="0">
                <a:solidFill>
                  <a:schemeClr val="accent1">
                    <a:lumMod val="50000"/>
                  </a:schemeClr>
                </a:solidFill>
              </a:rPr>
              <a:t>Pilot service discontinued</a:t>
            </a:r>
          </a:p>
          <a:p>
            <a:r>
              <a:rPr lang="en-US" sz="1100" b="1" dirty="0">
                <a:solidFill>
                  <a:schemeClr val="accent1">
                    <a:lumMod val="50000"/>
                  </a:schemeClr>
                </a:solidFill>
              </a:rPr>
              <a:t> </a:t>
            </a:r>
            <a:endParaRPr lang="en-US" sz="1100" dirty="0">
              <a:solidFill>
                <a:schemeClr val="accent1">
                  <a:lumMod val="50000"/>
                </a:schemeClr>
              </a:solidFill>
            </a:endParaRPr>
          </a:p>
          <a:p>
            <a:r>
              <a:rPr lang="en-US" b="1" dirty="0">
                <a:solidFill>
                  <a:schemeClr val="tx1"/>
                </a:solidFill>
              </a:rPr>
              <a:t>n1, n6/6X, n22/22X, n24 &amp; n26 </a:t>
            </a:r>
            <a:r>
              <a:rPr lang="en-US" dirty="0">
                <a:solidFill>
                  <a:schemeClr val="accent1">
                    <a:lumMod val="50000"/>
                  </a:schemeClr>
                </a:solidFill>
              </a:rPr>
              <a:t>relocated new Jamaica Bus Terminal on 90th btwn 168 St &amp; 169 St</a:t>
            </a:r>
          </a:p>
          <a:p>
            <a:r>
              <a:rPr lang="en-US" sz="1100" dirty="0">
                <a:solidFill>
                  <a:schemeClr val="accent1">
                    <a:lumMod val="50000"/>
                  </a:schemeClr>
                </a:solidFill>
              </a:rPr>
              <a:t> </a:t>
            </a:r>
          </a:p>
          <a:p>
            <a:r>
              <a:rPr lang="en-US" b="1" dirty="0">
                <a:solidFill>
                  <a:schemeClr val="tx1"/>
                </a:solidFill>
              </a:rPr>
              <a:t>n1 </a:t>
            </a:r>
            <a:r>
              <a:rPr lang="en-US" dirty="0">
                <a:solidFill>
                  <a:schemeClr val="accent1">
                    <a:lumMod val="50000"/>
                  </a:schemeClr>
                </a:solidFill>
              </a:rPr>
              <a:t>Weekday extension to UBS Arena discontinued</a:t>
            </a:r>
          </a:p>
          <a:p>
            <a:r>
              <a:rPr lang="en-US" sz="1100" dirty="0">
                <a:solidFill>
                  <a:schemeClr val="accent1">
                    <a:lumMod val="50000"/>
                  </a:schemeClr>
                </a:solidFill>
              </a:rPr>
              <a:t> </a:t>
            </a:r>
          </a:p>
          <a:p>
            <a:r>
              <a:rPr lang="en-US" b="1" dirty="0">
                <a:solidFill>
                  <a:schemeClr val="tx1"/>
                </a:solidFill>
              </a:rPr>
              <a:t>n21</a:t>
            </a:r>
            <a:r>
              <a:rPr lang="en-US" b="1" dirty="0">
                <a:solidFill>
                  <a:schemeClr val="accent1">
                    <a:lumMod val="50000"/>
                  </a:schemeClr>
                </a:solidFill>
              </a:rPr>
              <a:t> </a:t>
            </a:r>
            <a:r>
              <a:rPr lang="en-US" dirty="0">
                <a:solidFill>
                  <a:schemeClr val="accent1">
                    <a:lumMod val="50000"/>
                  </a:schemeClr>
                </a:solidFill>
              </a:rPr>
              <a:t>Some weekday peak trips only travel Glen Cove-Roslyn, transfer to n20H for service to/from Great Neck; </a:t>
            </a:r>
            <a:r>
              <a:rPr lang="en-US" b="1" dirty="0">
                <a:solidFill>
                  <a:schemeClr val="tx1"/>
                </a:solidFill>
              </a:rPr>
              <a:t>n21</a:t>
            </a:r>
            <a:r>
              <a:rPr lang="en-US" dirty="0">
                <a:solidFill>
                  <a:schemeClr val="accent1">
                    <a:lumMod val="50000"/>
                  </a:schemeClr>
                </a:solidFill>
              </a:rPr>
              <a:t> &amp; </a:t>
            </a:r>
            <a:r>
              <a:rPr lang="en-US" b="1" dirty="0">
                <a:solidFill>
                  <a:schemeClr val="tx1"/>
                </a:solidFill>
              </a:rPr>
              <a:t>n27 </a:t>
            </a:r>
            <a:r>
              <a:rPr lang="en-US" dirty="0">
                <a:solidFill>
                  <a:schemeClr val="accent1">
                    <a:lumMod val="50000"/>
                  </a:schemeClr>
                </a:solidFill>
              </a:rPr>
              <a:t>schedules coordinated to provide 30min all day frequency between Glen Cove and Northern Blvd</a:t>
            </a:r>
          </a:p>
          <a:p>
            <a:r>
              <a:rPr lang="en-US" sz="1100" dirty="0">
                <a:solidFill>
                  <a:schemeClr val="accent1">
                    <a:lumMod val="50000"/>
                  </a:schemeClr>
                </a:solidFill>
              </a:rPr>
              <a:t> </a:t>
            </a:r>
          </a:p>
          <a:p>
            <a:r>
              <a:rPr lang="en-US" b="1" dirty="0">
                <a:solidFill>
                  <a:schemeClr val="tx1"/>
                </a:solidFill>
              </a:rPr>
              <a:t>n22X</a:t>
            </a:r>
            <a:r>
              <a:rPr lang="en-US" b="1" dirty="0">
                <a:solidFill>
                  <a:schemeClr val="accent1">
                    <a:lumMod val="50000"/>
                  </a:schemeClr>
                </a:solidFill>
              </a:rPr>
              <a:t> </a:t>
            </a:r>
            <a:r>
              <a:rPr lang="en-US" dirty="0">
                <a:solidFill>
                  <a:schemeClr val="accent1">
                    <a:lumMod val="50000"/>
                  </a:schemeClr>
                </a:solidFill>
              </a:rPr>
              <a:t>Express stops added at Hillside Ave &amp; Herrick’s Rd</a:t>
            </a:r>
          </a:p>
          <a:p>
            <a:r>
              <a:rPr lang="en-US" sz="1100" b="1" dirty="0">
                <a:solidFill>
                  <a:schemeClr val="accent1">
                    <a:lumMod val="50000"/>
                  </a:schemeClr>
                </a:solidFill>
              </a:rPr>
              <a:t> </a:t>
            </a:r>
            <a:endParaRPr lang="en-US" sz="1100" dirty="0">
              <a:solidFill>
                <a:schemeClr val="accent1">
                  <a:lumMod val="50000"/>
                </a:schemeClr>
              </a:solidFill>
            </a:endParaRPr>
          </a:p>
          <a:p>
            <a:r>
              <a:rPr lang="en-US" b="1" dirty="0">
                <a:solidFill>
                  <a:schemeClr val="tx1"/>
                </a:solidFill>
              </a:rPr>
              <a:t>n25/58 </a:t>
            </a:r>
            <a:r>
              <a:rPr lang="en-US" dirty="0">
                <a:solidFill>
                  <a:schemeClr val="accent1">
                    <a:lumMod val="50000"/>
                  </a:schemeClr>
                </a:solidFill>
              </a:rPr>
              <a:t>Weekday trips separated into n25 and n58 trips (as previous) weekend trips still combined</a:t>
            </a:r>
          </a:p>
          <a:p>
            <a:r>
              <a:rPr lang="en-US" b="1" dirty="0">
                <a:solidFill>
                  <a:schemeClr val="accent1">
                    <a:lumMod val="50000"/>
                  </a:schemeClr>
                </a:solidFill>
              </a:rPr>
              <a:t> </a:t>
            </a:r>
            <a:endParaRPr lang="en-US" dirty="0">
              <a:solidFill>
                <a:schemeClr val="accent1">
                  <a:lumMod val="50000"/>
                </a:schemeClr>
              </a:solidFill>
            </a:endParaRPr>
          </a:p>
          <a:p>
            <a:r>
              <a:rPr lang="en-US" b="1" dirty="0">
                <a:solidFill>
                  <a:schemeClr val="tx1"/>
                </a:solidFill>
              </a:rPr>
              <a:t>n54/55</a:t>
            </a:r>
            <a:r>
              <a:rPr lang="en-US" b="1" dirty="0">
                <a:solidFill>
                  <a:schemeClr val="accent1">
                    <a:lumMod val="50000"/>
                  </a:schemeClr>
                </a:solidFill>
              </a:rPr>
              <a:t> </a:t>
            </a:r>
            <a:r>
              <a:rPr lang="en-US" dirty="0">
                <a:solidFill>
                  <a:schemeClr val="accent1">
                    <a:lumMod val="50000"/>
                  </a:schemeClr>
                </a:solidFill>
              </a:rPr>
              <a:t>Trips will bypass Sunrise Mall; will stay on Old Sunrise Hwy to/from Amityville Station</a:t>
            </a:r>
          </a:p>
          <a:p>
            <a:r>
              <a:rPr lang="en-US" sz="1100" dirty="0">
                <a:solidFill>
                  <a:schemeClr val="accent1">
                    <a:lumMod val="50000"/>
                  </a:schemeClr>
                </a:solidFill>
              </a:rPr>
              <a:t> </a:t>
            </a:r>
          </a:p>
          <a:p>
            <a:r>
              <a:rPr lang="en-US" b="1" dirty="0">
                <a:solidFill>
                  <a:schemeClr val="tx1"/>
                </a:solidFill>
              </a:rPr>
              <a:t>n79X</a:t>
            </a:r>
            <a:r>
              <a:rPr lang="en-US" b="1" dirty="0">
                <a:solidFill>
                  <a:schemeClr val="accent1">
                    <a:lumMod val="50000"/>
                  </a:schemeClr>
                </a:solidFill>
              </a:rPr>
              <a:t> </a:t>
            </a:r>
            <a:r>
              <a:rPr lang="en-US" dirty="0">
                <a:solidFill>
                  <a:schemeClr val="accent1">
                    <a:lumMod val="50000"/>
                  </a:schemeClr>
                </a:solidFill>
              </a:rPr>
              <a:t>Pilot express service discontinued</a:t>
            </a:r>
          </a:p>
          <a:p>
            <a:endParaRPr lang="en-US" sz="1100" dirty="0">
              <a:solidFill>
                <a:schemeClr val="accent1">
                  <a:lumMod val="50000"/>
                </a:schemeClr>
              </a:solidFill>
            </a:endParaRPr>
          </a:p>
          <a:p>
            <a:r>
              <a:rPr lang="en-US" b="1" dirty="0">
                <a:solidFill>
                  <a:schemeClr val="tx1"/>
                </a:solidFill>
              </a:rPr>
              <a:t>n88</a:t>
            </a:r>
            <a:r>
              <a:rPr lang="en-US" b="1" dirty="0">
                <a:solidFill>
                  <a:schemeClr val="accent1">
                    <a:lumMod val="50000"/>
                  </a:schemeClr>
                </a:solidFill>
              </a:rPr>
              <a:t> </a:t>
            </a:r>
            <a:r>
              <a:rPr lang="en-US" dirty="0">
                <a:solidFill>
                  <a:schemeClr val="accent1">
                    <a:lumMod val="50000"/>
                  </a:schemeClr>
                </a:solidFill>
              </a:rPr>
              <a:t>Jones Beach service June – Oct </a:t>
            </a:r>
          </a:p>
          <a:p>
            <a:r>
              <a:rPr lang="en-US" dirty="0">
                <a:solidFill>
                  <a:schemeClr val="accent1">
                    <a:lumMod val="50000"/>
                  </a:schemeClr>
                </a:solidFill>
              </a:rPr>
              <a:t> </a:t>
            </a:r>
          </a:p>
          <a:p>
            <a:endParaRPr lang="en-US" sz="800" b="1" dirty="0">
              <a:solidFill>
                <a:schemeClr val="tx1"/>
              </a:solidFill>
            </a:endParaRPr>
          </a:p>
        </p:txBody>
      </p:sp>
      <p:pic>
        <p:nvPicPr>
          <p:cNvPr id="7" name="Picture 6"/>
          <p:cNvPicPr>
            <a:picLocks noChangeAspect="1"/>
          </p:cNvPicPr>
          <p:nvPr/>
        </p:nvPicPr>
        <p:blipFill>
          <a:blip r:embed="rId3"/>
          <a:stretch>
            <a:fillRect/>
          </a:stretch>
        </p:blipFill>
        <p:spPr>
          <a:xfrm>
            <a:off x="76200" y="4699717"/>
            <a:ext cx="729443" cy="320611"/>
          </a:xfrm>
          <a:prstGeom prst="rect">
            <a:avLst/>
          </a:prstGeom>
        </p:spPr>
      </p:pic>
      <p:sp>
        <p:nvSpPr>
          <p:cNvPr id="10" name="Rectangle 9"/>
          <p:cNvSpPr/>
          <p:nvPr/>
        </p:nvSpPr>
        <p:spPr>
          <a:xfrm>
            <a:off x="4953000" y="3790950"/>
            <a:ext cx="3429000" cy="1143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86350" y="3961053"/>
            <a:ext cx="3219450" cy="738664"/>
          </a:xfrm>
          <a:prstGeom prst="rect">
            <a:avLst/>
          </a:prstGeom>
          <a:noFill/>
        </p:spPr>
        <p:txBody>
          <a:bodyPr wrap="square" rtlCol="0">
            <a:spAutoFit/>
          </a:bodyPr>
          <a:lstStyle/>
          <a:p>
            <a:pPr algn="ctr"/>
            <a:r>
              <a:rPr lang="en-US" b="1" dirty="0">
                <a:solidFill>
                  <a:schemeClr val="accent1"/>
                </a:solidFill>
              </a:rPr>
              <a:t>LiveNation</a:t>
            </a:r>
            <a:r>
              <a:rPr lang="en-US" dirty="0">
                <a:solidFill>
                  <a:schemeClr val="accent1"/>
                </a:solidFill>
              </a:rPr>
              <a:t> has chosen not to sponsor concert service for the 2025 Northwell Jones Beach Thearter season </a:t>
            </a:r>
          </a:p>
        </p:txBody>
      </p:sp>
    </p:spTree>
    <p:extLst>
      <p:ext uri="{BB962C8B-B14F-4D97-AF65-F5344CB8AC3E}">
        <p14:creationId xmlns:p14="http://schemas.microsoft.com/office/powerpoint/2010/main" val="16591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252" y="230595"/>
            <a:ext cx="8229600" cy="1077218"/>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Request for Approval: </a:t>
            </a:r>
            <a:r>
              <a:rPr lang="en-US" sz="3200" dirty="0">
                <a:solidFill>
                  <a:schemeClr val="tx1"/>
                </a:solidFill>
                <a:latin typeface="Raleway" panose="020B0604020202020204" charset="0"/>
              </a:rPr>
              <a:t>2025</a:t>
            </a:r>
            <a:r>
              <a:rPr lang="en-US" sz="3200" b="1" dirty="0">
                <a:solidFill>
                  <a:srgbClr val="0099E8">
                    <a:lumMod val="50000"/>
                  </a:srgbClr>
                </a:solidFill>
                <a:latin typeface="Raleway" panose="020B0604020202020204" charset="0"/>
              </a:rPr>
              <a:t> </a:t>
            </a:r>
          </a:p>
          <a:p>
            <a:pPr lvl="0"/>
            <a:endParaRPr lang="en-US" sz="3200" dirty="0">
              <a:solidFill>
                <a:schemeClr val="accent6">
                  <a:lumMod val="75000"/>
                </a:schemeClr>
              </a:solidFill>
              <a:latin typeface="Raleway" panose="020B0604020202020204" charset="0"/>
            </a:endParaRPr>
          </a:p>
        </p:txBody>
      </p:sp>
      <p:sp>
        <p:nvSpPr>
          <p:cNvPr id="4" name="TextBox 3"/>
          <p:cNvSpPr txBox="1"/>
          <p:nvPr/>
        </p:nvSpPr>
        <p:spPr>
          <a:xfrm>
            <a:off x="6004213" y="3652960"/>
            <a:ext cx="1676400" cy="523220"/>
          </a:xfrm>
          <a:prstGeom prst="rect">
            <a:avLst/>
          </a:prstGeom>
          <a:noFill/>
        </p:spPr>
        <p:txBody>
          <a:bodyPr wrap="square" rtlCol="0">
            <a:spAutoFit/>
          </a:bodyPr>
          <a:lstStyle/>
          <a:p>
            <a:r>
              <a:rPr lang="en-US" dirty="0">
                <a:solidFill>
                  <a:schemeClr val="bg1"/>
                </a:solidFill>
              </a:rPr>
              <a:t>On-Line Trip Management </a:t>
            </a:r>
          </a:p>
        </p:txBody>
      </p:sp>
      <p:pic>
        <p:nvPicPr>
          <p:cNvPr id="10" name="Picture 9"/>
          <p:cNvPicPr>
            <a:picLocks noChangeAspect="1"/>
          </p:cNvPicPr>
          <p:nvPr/>
        </p:nvPicPr>
        <p:blipFill>
          <a:blip r:embed="rId2"/>
          <a:stretch>
            <a:fillRect/>
          </a:stretch>
        </p:blipFill>
        <p:spPr>
          <a:xfrm>
            <a:off x="4343400" y="1200150"/>
            <a:ext cx="4718556" cy="3124200"/>
          </a:xfrm>
          <a:prstGeom prst="rect">
            <a:avLst/>
          </a:prstGeom>
        </p:spPr>
      </p:pic>
      <p:sp>
        <p:nvSpPr>
          <p:cNvPr id="2" name="TextBox 1"/>
          <p:cNvSpPr txBox="1"/>
          <p:nvPr/>
        </p:nvSpPr>
        <p:spPr>
          <a:xfrm>
            <a:off x="304800" y="1713968"/>
            <a:ext cx="4191000" cy="1938992"/>
          </a:xfrm>
          <a:prstGeom prst="rect">
            <a:avLst/>
          </a:prstGeom>
          <a:noFill/>
        </p:spPr>
        <p:txBody>
          <a:bodyPr wrap="square" rtlCol="0">
            <a:spAutoFit/>
          </a:bodyPr>
          <a:lstStyle/>
          <a:p>
            <a:pPr marL="342900" indent="-342900">
              <a:buAutoNum type="arabicPeriod"/>
            </a:pPr>
            <a:r>
              <a:rPr lang="en-US" sz="2400" b="1" dirty="0">
                <a:solidFill>
                  <a:schemeClr val="tx1"/>
                </a:solidFill>
              </a:rPr>
              <a:t>2025 Operating Budget </a:t>
            </a:r>
          </a:p>
          <a:p>
            <a:pPr lvl="3"/>
            <a:r>
              <a:rPr lang="en-US" sz="2400" dirty="0"/>
              <a:t>	</a:t>
            </a:r>
            <a:r>
              <a:rPr lang="en-US" sz="1800" dirty="0"/>
              <a:t>	</a:t>
            </a:r>
            <a:endParaRPr lang="en-US" sz="2400" dirty="0"/>
          </a:p>
          <a:p>
            <a:pPr marL="342900" indent="-342900">
              <a:buAutoNum type="arabicPeriod"/>
            </a:pPr>
            <a:r>
              <a:rPr lang="en-US" sz="2400" b="1" dirty="0">
                <a:solidFill>
                  <a:schemeClr val="tx1"/>
                </a:solidFill>
              </a:rPr>
              <a:t>2025 Capital Program </a:t>
            </a:r>
          </a:p>
          <a:p>
            <a:pPr marL="342900" indent="-342900">
              <a:buAutoNum type="arabicPeriod"/>
            </a:pPr>
            <a:endParaRPr lang="en-US" sz="2400" b="1" dirty="0">
              <a:solidFill>
                <a:schemeClr val="tx1"/>
              </a:solidFill>
            </a:endParaRPr>
          </a:p>
          <a:p>
            <a:pPr marL="342900" indent="-342900">
              <a:buAutoNum type="arabicPeriod"/>
            </a:pPr>
            <a:r>
              <a:rPr lang="en-US" sz="2400" b="1" dirty="0">
                <a:solidFill>
                  <a:schemeClr val="tx1"/>
                </a:solidFill>
              </a:rPr>
              <a:t>2025 Title VI Program </a:t>
            </a:r>
          </a:p>
        </p:txBody>
      </p:sp>
      <p:pic>
        <p:nvPicPr>
          <p:cNvPr id="7" name="Picture 6"/>
          <p:cNvPicPr>
            <a:picLocks noChangeAspect="1"/>
          </p:cNvPicPr>
          <p:nvPr/>
        </p:nvPicPr>
        <p:blipFill>
          <a:blip r:embed="rId3"/>
          <a:stretch>
            <a:fillRect/>
          </a:stretch>
        </p:blipFill>
        <p:spPr>
          <a:xfrm>
            <a:off x="149092" y="4637150"/>
            <a:ext cx="729443" cy="320611"/>
          </a:xfrm>
          <a:prstGeom prst="rect">
            <a:avLst/>
          </a:prstGeom>
        </p:spPr>
      </p:pic>
    </p:spTree>
    <p:extLst>
      <p:ext uri="{BB962C8B-B14F-4D97-AF65-F5344CB8AC3E}">
        <p14:creationId xmlns:p14="http://schemas.microsoft.com/office/powerpoint/2010/main" val="35355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extBox 2"/>
          <p:cNvSpPr txBox="1"/>
          <p:nvPr/>
        </p:nvSpPr>
        <p:spPr>
          <a:xfrm>
            <a:off x="304800" y="2038350"/>
            <a:ext cx="3657600" cy="1077218"/>
          </a:xfrm>
          <a:prstGeom prst="rect">
            <a:avLst/>
          </a:prstGeom>
          <a:noFill/>
        </p:spPr>
        <p:txBody>
          <a:bodyPr wrap="square" rtlCol="0">
            <a:spAutoFit/>
          </a:bodyPr>
          <a:lstStyle/>
          <a:p>
            <a:pPr algn="ctr"/>
            <a:r>
              <a:rPr lang="en-US" sz="3200" b="1" dirty="0">
                <a:solidFill>
                  <a:schemeClr val="accent1"/>
                </a:solidFill>
                <a:latin typeface="Raleway" panose="020B0604020202020204" charset="0"/>
              </a:rPr>
              <a:t>Thank</a:t>
            </a:r>
            <a:r>
              <a:rPr lang="en-US" sz="3200" b="1" dirty="0">
                <a:solidFill>
                  <a:schemeClr val="accent1"/>
                </a:solidFill>
              </a:rPr>
              <a:t> you</a:t>
            </a:r>
          </a:p>
          <a:p>
            <a:pPr algn="ctr"/>
            <a:r>
              <a:rPr lang="en-US" sz="3200" dirty="0">
                <a:solidFill>
                  <a:schemeClr val="accent6">
                    <a:lumMod val="75000"/>
                  </a:schemeClr>
                </a:solidFill>
              </a:rPr>
              <a:t> </a:t>
            </a:r>
          </a:p>
        </p:txBody>
      </p:sp>
      <p:pic>
        <p:nvPicPr>
          <p:cNvPr id="4" name="Picture 3"/>
          <p:cNvPicPr>
            <a:picLocks noChangeAspect="1"/>
          </p:cNvPicPr>
          <p:nvPr/>
        </p:nvPicPr>
        <p:blipFill rotWithShape="1">
          <a:blip r:embed="rId3"/>
          <a:srcRect l="8515" t="31051" r="31876" b="17808"/>
          <a:stretch/>
        </p:blipFill>
        <p:spPr>
          <a:xfrm>
            <a:off x="4648200" y="1276350"/>
            <a:ext cx="4419600" cy="2829169"/>
          </a:xfrm>
          <a:prstGeom prst="rect">
            <a:avLst/>
          </a:prstGeom>
        </p:spPr>
      </p:pic>
      <p:pic>
        <p:nvPicPr>
          <p:cNvPr id="5" name="Picture 4"/>
          <p:cNvPicPr>
            <a:picLocks noChangeAspect="1"/>
          </p:cNvPicPr>
          <p:nvPr/>
        </p:nvPicPr>
        <p:blipFill>
          <a:blip r:embed="rId4"/>
          <a:stretch>
            <a:fillRect/>
          </a:stretch>
        </p:blipFill>
        <p:spPr>
          <a:xfrm>
            <a:off x="149092" y="4637150"/>
            <a:ext cx="729443" cy="320611"/>
          </a:xfrm>
          <a:prstGeom prst="rect">
            <a:avLst/>
          </a:prstGeom>
        </p:spPr>
      </p:pic>
    </p:spTree>
    <p:extLst>
      <p:ext uri="{BB962C8B-B14F-4D97-AF65-F5344CB8AC3E}">
        <p14:creationId xmlns:p14="http://schemas.microsoft.com/office/powerpoint/2010/main" val="184689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extBox 1"/>
          <p:cNvSpPr txBox="1"/>
          <p:nvPr/>
        </p:nvSpPr>
        <p:spPr>
          <a:xfrm>
            <a:off x="1066800" y="1116509"/>
            <a:ext cx="2590800" cy="523220"/>
          </a:xfrm>
          <a:prstGeom prst="rect">
            <a:avLst/>
          </a:prstGeom>
          <a:noFill/>
        </p:spPr>
        <p:txBody>
          <a:bodyPr wrap="square" rtlCol="0">
            <a:spAutoFit/>
          </a:bodyPr>
          <a:lstStyle/>
          <a:p>
            <a:r>
              <a:rPr lang="en-US" sz="2800" b="1" dirty="0">
                <a:solidFill>
                  <a:schemeClr val="tx1"/>
                </a:solidFill>
                <a:latin typeface="Raleway" panose="020B0604020202020204" charset="0"/>
              </a:rPr>
              <a:t>Agenda</a:t>
            </a:r>
          </a:p>
        </p:txBody>
      </p:sp>
      <p:sp>
        <p:nvSpPr>
          <p:cNvPr id="3" name="TextBox 2"/>
          <p:cNvSpPr txBox="1"/>
          <p:nvPr/>
        </p:nvSpPr>
        <p:spPr>
          <a:xfrm>
            <a:off x="609600" y="1705131"/>
            <a:ext cx="4343400" cy="2215991"/>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en-US" sz="2000" b="1" dirty="0">
                <a:solidFill>
                  <a:schemeClr val="accent1">
                    <a:lumMod val="75000"/>
                  </a:schemeClr>
                </a:solidFill>
              </a:rPr>
              <a:t>2025 Operating Budget</a:t>
            </a:r>
          </a:p>
          <a:p>
            <a:pPr marL="342900" indent="-342900">
              <a:buClr>
                <a:schemeClr val="tx1"/>
              </a:buClr>
              <a:buFont typeface="Wingdings" panose="05000000000000000000" pitchFamily="2" charset="2"/>
              <a:buChar char="§"/>
            </a:pPr>
            <a:r>
              <a:rPr lang="en-US" sz="2000" b="1" dirty="0">
                <a:solidFill>
                  <a:schemeClr val="accent1">
                    <a:lumMod val="75000"/>
                  </a:schemeClr>
                </a:solidFill>
              </a:rPr>
              <a:t>Capital Plan Review </a:t>
            </a:r>
            <a:endParaRPr lang="en-US" sz="1200" b="1" dirty="0">
              <a:solidFill>
                <a:schemeClr val="accent1">
                  <a:lumMod val="75000"/>
                </a:schemeClr>
              </a:solidFill>
            </a:endParaRPr>
          </a:p>
          <a:p>
            <a:pPr marL="342900" indent="-342900">
              <a:buClr>
                <a:schemeClr val="tx1"/>
              </a:buClr>
              <a:buFont typeface="Wingdings" panose="05000000000000000000" pitchFamily="2" charset="2"/>
              <a:buChar char="§"/>
            </a:pPr>
            <a:r>
              <a:rPr lang="en-US" sz="2000" b="1" dirty="0">
                <a:solidFill>
                  <a:schemeClr val="accent1">
                    <a:lumMod val="75000"/>
                  </a:schemeClr>
                </a:solidFill>
              </a:rPr>
              <a:t>Q1 Score Card</a:t>
            </a:r>
          </a:p>
          <a:p>
            <a:pPr marL="342900" indent="-342900">
              <a:buClr>
                <a:schemeClr val="tx1"/>
              </a:buClr>
              <a:buFont typeface="Wingdings" panose="05000000000000000000" pitchFamily="2" charset="2"/>
              <a:buChar char="§"/>
            </a:pPr>
            <a:r>
              <a:rPr lang="en-US" sz="2000" b="1" dirty="0">
                <a:solidFill>
                  <a:schemeClr val="accent1">
                    <a:lumMod val="75000"/>
                  </a:schemeClr>
                </a:solidFill>
              </a:rPr>
              <a:t>Project Updates</a:t>
            </a:r>
          </a:p>
          <a:p>
            <a:pPr marL="342900" indent="-342900">
              <a:buClr>
                <a:schemeClr val="tx1"/>
              </a:buClr>
              <a:buFont typeface="Wingdings" panose="05000000000000000000" pitchFamily="2" charset="2"/>
              <a:buChar char="§"/>
            </a:pPr>
            <a:r>
              <a:rPr lang="en-US" sz="2000" b="1" dirty="0" smtClean="0">
                <a:solidFill>
                  <a:schemeClr val="accent1">
                    <a:lumMod val="75000"/>
                  </a:schemeClr>
                </a:solidFill>
              </a:rPr>
              <a:t>Approval Request</a:t>
            </a:r>
          </a:p>
          <a:p>
            <a:pPr marL="342900" lvl="1" indent="-342900">
              <a:buFont typeface="Wingdings" panose="05000000000000000000" pitchFamily="2" charset="2"/>
              <a:buChar char="§"/>
            </a:pPr>
            <a:endParaRPr lang="en-US" sz="1000" b="1" dirty="0">
              <a:solidFill>
                <a:schemeClr val="bg1"/>
              </a:solidFill>
            </a:endParaRPr>
          </a:p>
          <a:p>
            <a:pPr marL="285750" indent="-285750">
              <a:buFont typeface="Arial" panose="020B0604020202020204" pitchFamily="34" charset="0"/>
              <a:buChar char="•"/>
            </a:pPr>
            <a:endParaRPr lang="en-US" dirty="0"/>
          </a:p>
          <a:p>
            <a:endParaRPr lang="en-US" dirty="0"/>
          </a:p>
        </p:txBody>
      </p:sp>
      <p:pic>
        <p:nvPicPr>
          <p:cNvPr id="6" name="Picture 5"/>
          <p:cNvPicPr>
            <a:picLocks noChangeAspect="1"/>
          </p:cNvPicPr>
          <p:nvPr/>
        </p:nvPicPr>
        <p:blipFill rotWithShape="1">
          <a:blip r:embed="rId3"/>
          <a:srcRect l="6095" t="29181" r="28085" b="15917"/>
          <a:stretch/>
        </p:blipFill>
        <p:spPr>
          <a:xfrm>
            <a:off x="4724400" y="1276350"/>
            <a:ext cx="4267200" cy="2765778"/>
          </a:xfrm>
          <a:prstGeom prst="rect">
            <a:avLst/>
          </a:prstGeom>
        </p:spPr>
      </p:pic>
      <p:pic>
        <p:nvPicPr>
          <p:cNvPr id="5" name="Picture 4"/>
          <p:cNvPicPr>
            <a:picLocks noChangeAspect="1"/>
          </p:cNvPicPr>
          <p:nvPr/>
        </p:nvPicPr>
        <p:blipFill>
          <a:blip r:embed="rId4"/>
          <a:stretch>
            <a:fillRect/>
          </a:stretch>
        </p:blipFill>
        <p:spPr>
          <a:xfrm>
            <a:off x="149092" y="4637150"/>
            <a:ext cx="729443" cy="3206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extBox 1"/>
          <p:cNvSpPr txBox="1"/>
          <p:nvPr/>
        </p:nvSpPr>
        <p:spPr>
          <a:xfrm>
            <a:off x="381000" y="971550"/>
            <a:ext cx="3810000" cy="2831544"/>
          </a:xfrm>
          <a:prstGeom prst="rect">
            <a:avLst/>
          </a:prstGeom>
          <a:noFill/>
        </p:spPr>
        <p:txBody>
          <a:bodyPr wrap="square" rtlCol="0">
            <a:spAutoFit/>
          </a:bodyPr>
          <a:lstStyle/>
          <a:p>
            <a:pPr algn="ctr"/>
            <a:r>
              <a:rPr lang="en-US" sz="3600" b="1" dirty="0">
                <a:solidFill>
                  <a:schemeClr val="tx1"/>
                </a:solidFill>
                <a:latin typeface="Raleway" panose="020B0604020202020204" charset="0"/>
              </a:rPr>
              <a:t>2025</a:t>
            </a:r>
          </a:p>
          <a:p>
            <a:pPr algn="ctr"/>
            <a:endParaRPr lang="en-US" b="1" dirty="0">
              <a:solidFill>
                <a:schemeClr val="accent1">
                  <a:lumMod val="75000"/>
                </a:schemeClr>
              </a:solidFill>
              <a:latin typeface="Raleway" panose="020B0604020202020204" charset="0"/>
            </a:endParaRPr>
          </a:p>
          <a:p>
            <a:pPr algn="ctr"/>
            <a:r>
              <a:rPr lang="en-US" sz="3200" b="1" dirty="0">
                <a:solidFill>
                  <a:schemeClr val="accent1">
                    <a:lumMod val="75000"/>
                  </a:schemeClr>
                </a:solidFill>
                <a:latin typeface="Raleway" panose="020B0604020202020204" charset="0"/>
              </a:rPr>
              <a:t>Operating Budget</a:t>
            </a:r>
          </a:p>
          <a:p>
            <a:pPr algn="ctr"/>
            <a:r>
              <a:rPr lang="en-US" sz="3200" b="1" dirty="0">
                <a:solidFill>
                  <a:schemeClr val="accent1">
                    <a:lumMod val="75000"/>
                  </a:schemeClr>
                </a:solidFill>
                <a:latin typeface="Raleway" panose="020B0604020202020204" charset="0"/>
              </a:rPr>
              <a:t>&amp; </a:t>
            </a:r>
          </a:p>
          <a:p>
            <a:pPr algn="ctr"/>
            <a:r>
              <a:rPr lang="en-US" sz="3200" b="1" dirty="0">
                <a:solidFill>
                  <a:schemeClr val="accent1">
                    <a:lumMod val="75000"/>
                  </a:schemeClr>
                </a:solidFill>
                <a:latin typeface="Raleway" panose="020B0604020202020204" charset="0"/>
              </a:rPr>
              <a:t>Capital Plan</a:t>
            </a:r>
          </a:p>
          <a:p>
            <a:pPr algn="ctr"/>
            <a:r>
              <a:rPr lang="en-US" sz="3200" b="1" dirty="0">
                <a:solidFill>
                  <a:schemeClr val="accent1">
                    <a:lumMod val="75000"/>
                  </a:schemeClr>
                </a:solidFill>
                <a:latin typeface="Raleway" panose="020B0604020202020204" charset="0"/>
              </a:rPr>
              <a:t> </a:t>
            </a:r>
          </a:p>
        </p:txBody>
      </p:sp>
      <p:sp>
        <p:nvSpPr>
          <p:cNvPr id="3" name="Rectangle 2"/>
          <p:cNvSpPr/>
          <p:nvPr/>
        </p:nvSpPr>
        <p:spPr>
          <a:xfrm>
            <a:off x="4953000" y="1955702"/>
            <a:ext cx="4267200" cy="400110"/>
          </a:xfrm>
          <a:prstGeom prst="rect">
            <a:avLst/>
          </a:prstGeom>
        </p:spPr>
        <p:txBody>
          <a:bodyPr wrap="square">
            <a:spAutoFit/>
          </a:bodyPr>
          <a:lstStyle/>
          <a:p>
            <a:pPr marL="457200" lvl="2" indent="-457200">
              <a:buClr>
                <a:schemeClr val="bg1"/>
              </a:buClr>
              <a:buFont typeface="Wingdings" panose="05000000000000000000" pitchFamily="2" charset="2"/>
              <a:buChar char="§"/>
            </a:pPr>
            <a:endParaRPr lang="en-US" sz="2000" b="1" dirty="0">
              <a:solidFill>
                <a:schemeClr val="bg1"/>
              </a:solidFill>
            </a:endParaRPr>
          </a:p>
        </p:txBody>
      </p:sp>
      <p:pic>
        <p:nvPicPr>
          <p:cNvPr id="8" name="Picture 7"/>
          <p:cNvPicPr>
            <a:picLocks noChangeAspect="1"/>
          </p:cNvPicPr>
          <p:nvPr/>
        </p:nvPicPr>
        <p:blipFill rotWithShape="1">
          <a:blip r:embed="rId3"/>
          <a:srcRect l="6000" t="29180" r="26797" b="13677"/>
          <a:stretch/>
        </p:blipFill>
        <p:spPr>
          <a:xfrm>
            <a:off x="4724400" y="1200150"/>
            <a:ext cx="4267201" cy="2819400"/>
          </a:xfrm>
          <a:prstGeom prst="rect">
            <a:avLst/>
          </a:prstGeom>
        </p:spPr>
      </p:pic>
      <p:pic>
        <p:nvPicPr>
          <p:cNvPr id="6" name="Picture 5"/>
          <p:cNvPicPr>
            <a:picLocks noChangeAspect="1"/>
          </p:cNvPicPr>
          <p:nvPr/>
        </p:nvPicPr>
        <p:blipFill>
          <a:blip r:embed="rId4"/>
          <a:stretch>
            <a:fillRect/>
          </a:stretch>
        </p:blipFill>
        <p:spPr>
          <a:xfrm>
            <a:off x="149092" y="4637150"/>
            <a:ext cx="729443" cy="320611"/>
          </a:xfrm>
          <a:prstGeom prst="rect">
            <a:avLst/>
          </a:prstGeom>
        </p:spPr>
      </p:pic>
    </p:spTree>
    <p:extLst>
      <p:ext uri="{BB962C8B-B14F-4D97-AF65-F5344CB8AC3E}">
        <p14:creationId xmlns:p14="http://schemas.microsoft.com/office/powerpoint/2010/main" val="32618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6" name="Rectangle 5"/>
          <p:cNvSpPr/>
          <p:nvPr/>
        </p:nvSpPr>
        <p:spPr>
          <a:xfrm>
            <a:off x="408278" y="122932"/>
            <a:ext cx="7859421" cy="584775"/>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2025 Operating Budget: </a:t>
            </a:r>
            <a:r>
              <a:rPr lang="en-US" sz="3200" dirty="0">
                <a:solidFill>
                  <a:srgbClr val="FFAE88">
                    <a:lumMod val="75000"/>
                  </a:srgbClr>
                </a:solidFill>
                <a:latin typeface="Raleway" panose="020B0604020202020204" charset="0"/>
              </a:rPr>
              <a:t>Service Hours </a:t>
            </a:r>
          </a:p>
        </p:txBody>
      </p:sp>
      <p:pic>
        <p:nvPicPr>
          <p:cNvPr id="7" name="Picture 6"/>
          <p:cNvPicPr>
            <a:picLocks noChangeAspect="1"/>
          </p:cNvPicPr>
          <p:nvPr/>
        </p:nvPicPr>
        <p:blipFill rotWithShape="1">
          <a:blip r:embed="rId3"/>
          <a:srcRect r="4115"/>
          <a:stretch/>
        </p:blipFill>
        <p:spPr>
          <a:xfrm>
            <a:off x="4114800" y="1131950"/>
            <a:ext cx="4953000" cy="3505200"/>
          </a:xfrm>
          <a:prstGeom prst="rect">
            <a:avLst/>
          </a:prstGeom>
        </p:spPr>
      </p:pic>
      <p:sp>
        <p:nvSpPr>
          <p:cNvPr id="12" name="Rectangle 2"/>
          <p:cNvSpPr/>
          <p:nvPr/>
        </p:nvSpPr>
        <p:spPr>
          <a:xfrm>
            <a:off x="228600" y="1047750"/>
            <a:ext cx="7239003" cy="341946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000" b="1" i="0" u="none" strike="noStrike" kern="1200" cap="none" spc="0" baseline="0" dirty="0">
                <a:solidFill>
                  <a:srgbClr val="004D74"/>
                </a:solidFill>
                <a:uFillTx/>
                <a:latin typeface="Arial" pitchFamily="34"/>
                <a:ea typeface="Arial"/>
                <a:cs typeface="Arial"/>
              </a:rPr>
              <a:t>Paratransit</a:t>
            </a:r>
            <a:r>
              <a:rPr lang="en-US" sz="2000" b="1" i="0" u="none" strike="noStrike" kern="1200" cap="none" spc="0" baseline="0" dirty="0">
                <a:solidFill>
                  <a:srgbClr val="000080"/>
                </a:solidFill>
                <a:uFillTx/>
                <a:latin typeface="Arial" pitchFamily="34"/>
                <a:ea typeface="Arial"/>
                <a:cs typeface="Arial"/>
              </a:rPr>
              <a:t>                                                             </a:t>
            </a: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000" b="1" i="0" u="none" strike="noStrike" kern="1200" cap="none" spc="0" baseline="0" dirty="0">
                <a:solidFill>
                  <a:schemeClr val="accent1">
                    <a:lumMod val="75000"/>
                  </a:schemeClr>
                </a:solidFill>
                <a:uFillTx/>
                <a:latin typeface="Arial" pitchFamily="34"/>
                <a:ea typeface="Arial"/>
                <a:cs typeface="Arial"/>
              </a:rPr>
              <a:t>2024: </a:t>
            </a:r>
            <a:r>
              <a:rPr lang="en-US" sz="2000" b="1" i="0" u="none" strike="noStrike" kern="1200" cap="none" spc="0" baseline="0" dirty="0">
                <a:solidFill>
                  <a:schemeClr val="tx1"/>
                </a:solidFill>
                <a:uFillTx/>
                <a:latin typeface="Arial" pitchFamily="34"/>
                <a:ea typeface="Arial"/>
                <a:cs typeface="Arial"/>
              </a:rPr>
              <a:t>255,038</a:t>
            </a:r>
            <a:r>
              <a:rPr lang="en-US" sz="2000" b="1" i="0" u="none" strike="noStrike" kern="1200" cap="none" spc="0" baseline="0" dirty="0">
                <a:solidFill>
                  <a:srgbClr val="E36C0A"/>
                </a:solidFill>
                <a:uFillTx/>
                <a:latin typeface="Arial" pitchFamily="34"/>
                <a:ea typeface="Arial"/>
                <a:cs typeface="Arial"/>
              </a:rPr>
              <a:t> revenue hours</a:t>
            </a:r>
            <a:endParaRPr lang="en-US" sz="2000" b="1" i="0" u="none" strike="noStrike" kern="1200" cap="none" spc="0" baseline="0" dirty="0">
              <a:solidFill>
                <a:srgbClr val="000000"/>
              </a:solidFill>
              <a:uFillTx/>
              <a:latin typeface="Calibri" pitchFamily="34"/>
              <a:ea typeface="Arial"/>
              <a:cs typeface="Arial"/>
            </a:endParaRP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000" b="1" i="0" u="none" strike="noStrike" kern="1200" cap="none" spc="0" baseline="0" dirty="0">
                <a:solidFill>
                  <a:schemeClr val="accent1">
                    <a:lumMod val="75000"/>
                  </a:schemeClr>
                </a:solidFill>
                <a:uFillTx/>
                <a:latin typeface="Arial"/>
                <a:ea typeface="Arial"/>
                <a:cs typeface="Arial"/>
              </a:rPr>
              <a:t>2025: </a:t>
            </a:r>
            <a:r>
              <a:rPr lang="en-US" sz="2000" b="1" i="0" u="none" strike="noStrike" kern="1200" cap="none" spc="0" baseline="0" dirty="0">
                <a:solidFill>
                  <a:schemeClr val="tx1"/>
                </a:solidFill>
                <a:uFillTx/>
                <a:latin typeface="Arial"/>
                <a:ea typeface="Arial"/>
                <a:cs typeface="Arial"/>
              </a:rPr>
              <a:t>267,047</a:t>
            </a:r>
            <a:r>
              <a:rPr lang="en-US" sz="2000" b="1" i="0" u="none" strike="noStrike" kern="1200" cap="none" spc="0" baseline="0" dirty="0">
                <a:solidFill>
                  <a:schemeClr val="accent1">
                    <a:lumMod val="75000"/>
                  </a:schemeClr>
                </a:solidFill>
                <a:uFillTx/>
                <a:latin typeface="Arial"/>
                <a:ea typeface="Arial"/>
                <a:cs typeface="Arial"/>
              </a:rPr>
              <a:t> </a:t>
            </a:r>
            <a:r>
              <a:rPr lang="en-US" sz="2000" b="1" i="0" u="none" strike="noStrike" kern="1200" cap="none" spc="0" baseline="0" dirty="0">
                <a:solidFill>
                  <a:srgbClr val="E36C0A"/>
                </a:solidFill>
                <a:uFillTx/>
                <a:latin typeface="Arial"/>
                <a:ea typeface="Arial"/>
                <a:cs typeface="Arial"/>
              </a:rPr>
              <a:t>revenue hours</a:t>
            </a:r>
            <a:endParaRPr lang="en-US" sz="2000" b="1" i="0" u="none" strike="noStrike" kern="1200" cap="none" spc="0" baseline="0" dirty="0">
              <a:solidFill>
                <a:srgbClr val="000000"/>
              </a:solidFill>
              <a:uFillTx/>
              <a:latin typeface="Arial"/>
              <a:ea typeface="Arial"/>
              <a:cs typeface="Arial"/>
            </a:endParaRP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endParaRPr lang="en-US" sz="900" b="1" i="0" u="none" strike="noStrike" kern="1200" cap="none" spc="0" baseline="0" dirty="0">
              <a:solidFill>
                <a:srgbClr val="004D74"/>
              </a:solidFill>
              <a:uFillTx/>
              <a:latin typeface="Arial" pitchFamily="34"/>
              <a:ea typeface="Arial"/>
              <a:cs typeface="Arial"/>
            </a:endParaRP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000" b="1" i="0" u="none" strike="noStrike" kern="1200" cap="none" spc="0" baseline="0" dirty="0">
                <a:solidFill>
                  <a:srgbClr val="004D74"/>
                </a:solidFill>
                <a:uFillTx/>
                <a:latin typeface="Arial" pitchFamily="34"/>
                <a:ea typeface="Arial"/>
                <a:cs typeface="Arial"/>
              </a:rPr>
              <a:t>Fixed Route</a:t>
            </a:r>
            <a:endParaRPr lang="en-US" sz="2000" b="1" i="0" u="none" strike="noStrike" kern="1200" cap="none" spc="0" baseline="0" dirty="0">
              <a:solidFill>
                <a:srgbClr val="004D74"/>
              </a:solidFill>
              <a:uFillTx/>
              <a:latin typeface="Calibri" pitchFamily="34"/>
              <a:ea typeface="Arial"/>
              <a:cs typeface="Arial"/>
            </a:endParaRP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000" b="1" i="0" u="none" strike="noStrike" kern="1200" cap="none" spc="0" baseline="0" dirty="0">
                <a:solidFill>
                  <a:schemeClr val="accent1">
                    <a:lumMod val="75000"/>
                  </a:schemeClr>
                </a:solidFill>
                <a:uFillTx/>
                <a:latin typeface="Arial" pitchFamily="34"/>
                <a:ea typeface="Arial"/>
                <a:cs typeface="Arial"/>
              </a:rPr>
              <a:t>2024:</a:t>
            </a:r>
            <a:r>
              <a:rPr lang="en-US" sz="2000" b="1" i="0" u="none" strike="noStrike" kern="1200" cap="none" spc="0" baseline="0" dirty="0">
                <a:solidFill>
                  <a:schemeClr val="tx1"/>
                </a:solidFill>
                <a:uFillTx/>
                <a:latin typeface="Arial" pitchFamily="34"/>
                <a:ea typeface="Arial"/>
                <a:cs typeface="Arial"/>
              </a:rPr>
              <a:t> 922,124 </a:t>
            </a:r>
            <a:r>
              <a:rPr lang="en-US" sz="2000" b="1" i="0" u="none" strike="noStrike" kern="1200" cap="none" spc="0" baseline="0" dirty="0">
                <a:solidFill>
                  <a:srgbClr val="E36C0A"/>
                </a:solidFill>
                <a:uFillTx/>
                <a:latin typeface="Arial" pitchFamily="34"/>
                <a:ea typeface="Arial"/>
                <a:cs typeface="Arial"/>
              </a:rPr>
              <a:t>revenue hours</a:t>
            </a:r>
            <a:endParaRPr lang="en-US" sz="2000" b="1" i="0" u="none" strike="noStrike" kern="1200" cap="none" spc="0" baseline="0" dirty="0">
              <a:solidFill>
                <a:srgbClr val="000000"/>
              </a:solidFill>
              <a:uFillTx/>
              <a:latin typeface="Calibri" pitchFamily="34"/>
              <a:ea typeface="Arial"/>
              <a:cs typeface="Arial"/>
            </a:endParaRPr>
          </a:p>
          <a:p>
            <a:pPr marL="0" marR="0" lvl="0" indent="0" algn="l" defTabSz="914400" rtl="0" fontAlgn="auto" hangingPunct="1">
              <a:lnSpc>
                <a:spcPct val="115000"/>
              </a:lnSpc>
              <a:spcBef>
                <a:spcPts val="0"/>
              </a:spcBef>
              <a:spcAft>
                <a:spcPts val="1000"/>
              </a:spcAft>
              <a:buNone/>
              <a:tabLst/>
              <a:defRPr sz="1800" b="0" i="0" u="none" strike="noStrike" kern="0" cap="none" spc="0" baseline="0">
                <a:solidFill>
                  <a:srgbClr val="000000"/>
                </a:solidFill>
                <a:uFillTx/>
              </a:defRPr>
            </a:pPr>
            <a:r>
              <a:rPr lang="en-US" sz="2000" b="1" i="0" u="none" strike="noStrike" kern="1200" cap="none" spc="0" baseline="0" dirty="0">
                <a:solidFill>
                  <a:schemeClr val="accent1">
                    <a:lumMod val="75000"/>
                  </a:schemeClr>
                </a:solidFill>
                <a:uFillTx/>
                <a:latin typeface="Arial"/>
                <a:ea typeface="Arial"/>
                <a:cs typeface="Arial"/>
              </a:rPr>
              <a:t>2025:</a:t>
            </a:r>
            <a:r>
              <a:rPr lang="en-US" sz="2000" b="1" i="0" u="none" strike="noStrike" kern="1200" cap="none" spc="0" baseline="0" dirty="0">
                <a:solidFill>
                  <a:schemeClr val="accent6">
                    <a:lumMod val="75000"/>
                  </a:schemeClr>
                </a:solidFill>
                <a:uFillTx/>
                <a:latin typeface="Arial"/>
                <a:ea typeface="Arial"/>
                <a:cs typeface="Arial"/>
              </a:rPr>
              <a:t> 891,251 </a:t>
            </a:r>
            <a:r>
              <a:rPr lang="en-US" sz="2000" b="1" i="0" u="none" strike="noStrike" kern="1200" cap="none" spc="0" baseline="0" dirty="0">
                <a:solidFill>
                  <a:srgbClr val="E36C0A"/>
                </a:solidFill>
                <a:uFillTx/>
                <a:latin typeface="Arial"/>
                <a:ea typeface="Arial"/>
                <a:cs typeface="Arial"/>
              </a:rPr>
              <a:t>revenue hours</a:t>
            </a:r>
            <a:endParaRPr lang="en-US" sz="2000" b="1" i="0" u="none" strike="noStrike" kern="1200" cap="none" spc="0" baseline="0" dirty="0">
              <a:solidFill>
                <a:srgbClr val="000000"/>
              </a:solidFill>
              <a:uFillTx/>
              <a:latin typeface="Arial"/>
              <a:ea typeface="Arial"/>
              <a:cs typeface="Arial"/>
            </a:endParaRPr>
          </a:p>
          <a:p>
            <a:pPr marL="0" marR="0" lvl="0" indent="0" algn="l" defTabSz="914400" rtl="0" fontAlgn="auto" hangingPunct="1">
              <a:lnSpc>
                <a:spcPct val="119000"/>
              </a:lnSpc>
              <a:spcBef>
                <a:spcPts val="0"/>
              </a:spcBef>
              <a:spcAft>
                <a:spcPts val="600"/>
              </a:spcAft>
              <a:buNone/>
              <a:tabLst/>
              <a:defRPr sz="1800" b="0" i="0" u="none" strike="noStrike" kern="0" cap="none" spc="0" baseline="0">
                <a:solidFill>
                  <a:srgbClr val="000000"/>
                </a:solidFill>
                <a:uFillTx/>
              </a:defRPr>
            </a:pPr>
            <a:endParaRPr lang="en-US" sz="800" b="0" i="0" u="none" strike="noStrike" kern="1200" cap="none" spc="0" baseline="0" dirty="0">
              <a:solidFill>
                <a:srgbClr val="000000"/>
              </a:solidFill>
              <a:uFillTx/>
              <a:latin typeface="Calibri" pitchFamily="34"/>
              <a:ea typeface="Arial"/>
              <a:cs typeface="Arial"/>
            </a:endParaRPr>
          </a:p>
        </p:txBody>
      </p:sp>
      <p:pic>
        <p:nvPicPr>
          <p:cNvPr id="8" name="Picture 7"/>
          <p:cNvPicPr>
            <a:picLocks noChangeAspect="1"/>
          </p:cNvPicPr>
          <p:nvPr/>
        </p:nvPicPr>
        <p:blipFill>
          <a:blip r:embed="rId4"/>
          <a:stretch>
            <a:fillRect/>
          </a:stretch>
        </p:blipFill>
        <p:spPr>
          <a:xfrm>
            <a:off x="149092" y="4637150"/>
            <a:ext cx="729443" cy="320611"/>
          </a:xfrm>
          <a:prstGeom prst="rect">
            <a:avLst/>
          </a:prstGeom>
        </p:spPr>
      </p:pic>
    </p:spTree>
    <p:extLst>
      <p:ext uri="{BB962C8B-B14F-4D97-AF65-F5344CB8AC3E}">
        <p14:creationId xmlns:p14="http://schemas.microsoft.com/office/powerpoint/2010/main" val="92156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Rectangle 4"/>
          <p:cNvSpPr/>
          <p:nvPr/>
        </p:nvSpPr>
        <p:spPr>
          <a:xfrm>
            <a:off x="228600" y="285750"/>
            <a:ext cx="7848600" cy="584775"/>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2025 Operating Budget: </a:t>
            </a:r>
            <a:r>
              <a:rPr lang="en-US" sz="3200" dirty="0">
                <a:solidFill>
                  <a:schemeClr val="accent6">
                    <a:lumMod val="75000"/>
                  </a:schemeClr>
                </a:solidFill>
                <a:latin typeface="Raleway" panose="020B0604020202020204" charset="0"/>
              </a:rPr>
              <a:t>Funding</a:t>
            </a:r>
            <a:r>
              <a:rPr lang="en-US" sz="3200" b="1" dirty="0">
                <a:solidFill>
                  <a:srgbClr val="0099E8">
                    <a:lumMod val="50000"/>
                  </a:srgbClr>
                </a:solidFill>
                <a:latin typeface="Raleway" panose="020B0604020202020204" charset="0"/>
              </a:rPr>
              <a:t> </a:t>
            </a:r>
            <a:r>
              <a:rPr lang="en-US" sz="3200" dirty="0">
                <a:solidFill>
                  <a:srgbClr val="0099E8">
                    <a:lumMod val="50000"/>
                  </a:srgbClr>
                </a:solidFill>
                <a:latin typeface="Raleway" panose="020B0604020202020204" charset="0"/>
              </a:rPr>
              <a:t> </a:t>
            </a:r>
          </a:p>
        </p:txBody>
      </p:sp>
      <p:pic>
        <p:nvPicPr>
          <p:cNvPr id="7" name="Picture 6"/>
          <p:cNvPicPr>
            <a:picLocks noChangeAspect="1"/>
          </p:cNvPicPr>
          <p:nvPr/>
        </p:nvPicPr>
        <p:blipFill>
          <a:blip r:embed="rId3"/>
          <a:stretch>
            <a:fillRect/>
          </a:stretch>
        </p:blipFill>
        <p:spPr>
          <a:xfrm>
            <a:off x="149092" y="4637150"/>
            <a:ext cx="729443" cy="320611"/>
          </a:xfrm>
          <a:prstGeom prst="rect">
            <a:avLst/>
          </a:prstGeom>
        </p:spPr>
      </p:pic>
      <p:pic>
        <p:nvPicPr>
          <p:cNvPr id="8" name="Picture 7">
            <a:extLst>
              <a:ext uri="{FF2B5EF4-FFF2-40B4-BE49-F238E27FC236}">
                <a16:creationId xmlns:a16="http://schemas.microsoft.com/office/drawing/2014/main" id="{BDF352F2-679F-9943-1B60-A039104DFAA9}"/>
              </a:ext>
            </a:extLst>
          </p:cNvPr>
          <p:cNvPicPr>
            <a:picLocks noChangeAspect="1"/>
          </p:cNvPicPr>
          <p:nvPr/>
        </p:nvPicPr>
        <p:blipFill>
          <a:blip r:embed="rId4"/>
          <a:stretch>
            <a:fillRect/>
          </a:stretch>
        </p:blipFill>
        <p:spPr>
          <a:xfrm>
            <a:off x="304800" y="1504950"/>
            <a:ext cx="4396444" cy="208611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565584539"/>
              </p:ext>
            </p:extLst>
          </p:nvPr>
        </p:nvGraphicFramePr>
        <p:xfrm>
          <a:off x="4343400" y="916572"/>
          <a:ext cx="5052483" cy="409998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6888480" y="3283291"/>
            <a:ext cx="685800" cy="307777"/>
          </a:xfrm>
          <a:prstGeom prst="rect">
            <a:avLst/>
          </a:prstGeom>
          <a:noFill/>
        </p:spPr>
        <p:txBody>
          <a:bodyPr wrap="square" rtlCol="0">
            <a:spAutoFit/>
          </a:bodyPr>
          <a:lstStyle/>
          <a:p>
            <a:r>
              <a:rPr lang="en-US" sz="1200" dirty="0"/>
              <a:t>STOA</a:t>
            </a:r>
            <a:r>
              <a:rPr lang="en-US" dirty="0"/>
              <a:t> </a:t>
            </a:r>
          </a:p>
        </p:txBody>
      </p:sp>
      <p:sp>
        <p:nvSpPr>
          <p:cNvPr id="6" name="TextBox 5"/>
          <p:cNvSpPr txBox="1"/>
          <p:nvPr/>
        </p:nvSpPr>
        <p:spPr>
          <a:xfrm>
            <a:off x="5410200" y="2266950"/>
            <a:ext cx="990600" cy="307777"/>
          </a:xfrm>
          <a:prstGeom prst="rect">
            <a:avLst/>
          </a:prstGeom>
          <a:noFill/>
        </p:spPr>
        <p:txBody>
          <a:bodyPr wrap="square" rtlCol="0">
            <a:spAutoFit/>
          </a:bodyPr>
          <a:lstStyle/>
          <a:p>
            <a:r>
              <a:rPr lang="en-US" sz="1200" dirty="0"/>
              <a:t>FARES</a:t>
            </a:r>
            <a:r>
              <a:rPr lang="en-US" dirty="0"/>
              <a:t> </a:t>
            </a:r>
          </a:p>
        </p:txBody>
      </p:sp>
      <p:sp>
        <p:nvSpPr>
          <p:cNvPr id="11" name="TextBox 10"/>
          <p:cNvSpPr txBox="1"/>
          <p:nvPr/>
        </p:nvSpPr>
        <p:spPr>
          <a:xfrm>
            <a:off x="6202680" y="916571"/>
            <a:ext cx="1371600" cy="276999"/>
          </a:xfrm>
          <a:prstGeom prst="rect">
            <a:avLst/>
          </a:prstGeom>
          <a:noFill/>
        </p:spPr>
        <p:txBody>
          <a:bodyPr wrap="square" rtlCol="0">
            <a:spAutoFit/>
          </a:bodyPr>
          <a:lstStyle/>
          <a:p>
            <a:r>
              <a:rPr lang="en-US" sz="1200" dirty="0"/>
              <a:t>FEDERAL</a:t>
            </a:r>
          </a:p>
        </p:txBody>
      </p:sp>
      <p:sp>
        <p:nvSpPr>
          <p:cNvPr id="12" name="TextBox 11"/>
          <p:cNvSpPr txBox="1"/>
          <p:nvPr/>
        </p:nvSpPr>
        <p:spPr>
          <a:xfrm>
            <a:off x="7080673" y="999115"/>
            <a:ext cx="952500" cy="307777"/>
          </a:xfrm>
          <a:prstGeom prst="rect">
            <a:avLst/>
          </a:prstGeom>
          <a:noFill/>
        </p:spPr>
        <p:txBody>
          <a:bodyPr wrap="square" rtlCol="0">
            <a:spAutoFit/>
          </a:bodyPr>
          <a:lstStyle/>
          <a:p>
            <a:r>
              <a:rPr lang="en-US" sz="1200" dirty="0"/>
              <a:t>COUNTY</a:t>
            </a:r>
            <a:r>
              <a:rPr lang="en-US" dirty="0"/>
              <a:t> </a:t>
            </a:r>
          </a:p>
        </p:txBody>
      </p:sp>
      <p:sp>
        <p:nvSpPr>
          <p:cNvPr id="13" name="TextBox 12"/>
          <p:cNvSpPr txBox="1"/>
          <p:nvPr/>
        </p:nvSpPr>
        <p:spPr>
          <a:xfrm>
            <a:off x="5494867" y="1157858"/>
            <a:ext cx="966893" cy="276999"/>
          </a:xfrm>
          <a:prstGeom prst="rect">
            <a:avLst/>
          </a:prstGeom>
          <a:noFill/>
        </p:spPr>
        <p:txBody>
          <a:bodyPr wrap="square" rtlCol="0">
            <a:spAutoFit/>
          </a:bodyPr>
          <a:lstStyle/>
          <a:p>
            <a:r>
              <a:rPr lang="en-US" sz="1200" dirty="0"/>
              <a:t>OTHER</a:t>
            </a:r>
          </a:p>
        </p:txBody>
      </p:sp>
      <p:cxnSp>
        <p:nvCxnSpPr>
          <p:cNvPr id="15" name="Straight Connector 14"/>
          <p:cNvCxnSpPr/>
          <p:nvPr/>
        </p:nvCxnSpPr>
        <p:spPr>
          <a:xfrm>
            <a:off x="5905500" y="1434857"/>
            <a:ext cx="342900" cy="1462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08594" y="1157858"/>
            <a:ext cx="13186" cy="347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951494" y="1256241"/>
            <a:ext cx="486199" cy="2085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64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Rectangle 4"/>
          <p:cNvSpPr/>
          <p:nvPr/>
        </p:nvSpPr>
        <p:spPr>
          <a:xfrm>
            <a:off x="304800" y="76012"/>
            <a:ext cx="7848600" cy="584775"/>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2025 Operating Budget: </a:t>
            </a:r>
            <a:r>
              <a:rPr lang="en-US" sz="3200" dirty="0">
                <a:solidFill>
                  <a:schemeClr val="accent6">
                    <a:lumMod val="75000"/>
                  </a:schemeClr>
                </a:solidFill>
                <a:latin typeface="Raleway" panose="020B0604020202020204" charset="0"/>
              </a:rPr>
              <a:t>Rates</a:t>
            </a:r>
            <a:r>
              <a:rPr lang="en-US" sz="3200" b="1" dirty="0">
                <a:solidFill>
                  <a:srgbClr val="0099E8">
                    <a:lumMod val="50000"/>
                  </a:srgbClr>
                </a:solidFill>
                <a:latin typeface="Raleway" panose="020B0604020202020204" charset="0"/>
              </a:rPr>
              <a:t> </a:t>
            </a:r>
            <a:r>
              <a:rPr lang="en-US" sz="3200" dirty="0">
                <a:solidFill>
                  <a:srgbClr val="0099E8">
                    <a:lumMod val="50000"/>
                  </a:srgbClr>
                </a:solidFill>
                <a:latin typeface="Raleway" panose="020B0604020202020204" charset="0"/>
              </a:rPr>
              <a:t> </a:t>
            </a:r>
          </a:p>
        </p:txBody>
      </p:sp>
      <p:pic>
        <p:nvPicPr>
          <p:cNvPr id="11" name="Picture 10"/>
          <p:cNvPicPr>
            <a:picLocks noChangeAspect="1"/>
          </p:cNvPicPr>
          <p:nvPr/>
        </p:nvPicPr>
        <p:blipFill rotWithShape="1">
          <a:blip r:embed="rId3"/>
          <a:srcRect l="9992" t="35457" r="30055" b="56640"/>
          <a:stretch/>
        </p:blipFill>
        <p:spPr>
          <a:xfrm>
            <a:off x="0" y="624387"/>
            <a:ext cx="7848600" cy="608393"/>
          </a:xfrm>
          <a:prstGeom prst="rect">
            <a:avLst/>
          </a:prstGeom>
        </p:spPr>
      </p:pic>
      <p:pic>
        <p:nvPicPr>
          <p:cNvPr id="4" name="Picture 3"/>
          <p:cNvPicPr>
            <a:picLocks noChangeAspect="1"/>
          </p:cNvPicPr>
          <p:nvPr/>
        </p:nvPicPr>
        <p:blipFill>
          <a:blip r:embed="rId4"/>
          <a:stretch>
            <a:fillRect/>
          </a:stretch>
        </p:blipFill>
        <p:spPr>
          <a:xfrm>
            <a:off x="3962400" y="1369213"/>
            <a:ext cx="5024952" cy="3329787"/>
          </a:xfrm>
          <a:prstGeom prst="rect">
            <a:avLst/>
          </a:prstGeom>
        </p:spPr>
      </p:pic>
      <p:sp>
        <p:nvSpPr>
          <p:cNvPr id="12" name="TextBox 6"/>
          <p:cNvSpPr txBox="1"/>
          <p:nvPr/>
        </p:nvSpPr>
        <p:spPr>
          <a:xfrm>
            <a:off x="595676" y="1369213"/>
            <a:ext cx="3200400" cy="3344505"/>
          </a:xfrm>
          <a:prstGeom prst="rect">
            <a:avLst/>
          </a:prstGeom>
          <a:noFill/>
          <a:ln cap="flat">
            <a:noFill/>
          </a:ln>
        </p:spPr>
        <p:txBody>
          <a:bodyPr vert="horz" wrap="square" lIns="91440" tIns="45720" rIns="91440" bIns="45720" anchor="t" anchorCtr="0" compatLnSpc="1">
            <a:spAutoFit/>
          </a:bodyPr>
          <a:lstStyle/>
          <a:p>
            <a:pPr marL="304166" marR="0" lvl="0" indent="0"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17365D"/>
                </a:solidFill>
                <a:uFillTx/>
                <a:latin typeface="Gotham Bold" pitchFamily="2"/>
                <a:ea typeface="Arial"/>
                <a:cs typeface="Gotham Bold" pitchFamily="2"/>
              </a:rPr>
              <a:t>Monthly Fixed Fee:	</a:t>
            </a:r>
            <a:endParaRPr lang="en-US" sz="1400" b="0" i="0" u="none" strike="noStrike" kern="0" cap="none" spc="0" baseline="0" dirty="0">
              <a:solidFill>
                <a:srgbClr val="000000"/>
              </a:solidFill>
              <a:uFillTx/>
              <a:latin typeface="Arial"/>
              <a:ea typeface="Arial"/>
              <a:cs typeface="Arial"/>
            </a:endParaRPr>
          </a:p>
          <a:p>
            <a:pPr marL="304166" marR="0" lvl="2" indent="384806"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002060"/>
                </a:solidFill>
                <a:uFillTx/>
                <a:latin typeface="Gotham Bold" pitchFamily="2"/>
                <a:ea typeface="Arial"/>
                <a:cs typeface="Gotham Bold" pitchFamily="2"/>
              </a:rPr>
              <a:t>2024: </a:t>
            </a:r>
            <a:r>
              <a:rPr lang="en-US" sz="1600" b="1" dirty="0">
                <a:solidFill>
                  <a:schemeClr val="tx1"/>
                </a:solidFill>
                <a:latin typeface="Gotham Bold" pitchFamily="2"/>
                <a:cs typeface="Gotham Bold" pitchFamily="2"/>
              </a:rPr>
              <a:t>$4.7M </a:t>
            </a:r>
            <a:r>
              <a:rPr lang="en-US" sz="1400" b="1" i="0" u="none" strike="noStrike" kern="0" cap="none" spc="0" baseline="0" dirty="0">
                <a:solidFill>
                  <a:srgbClr val="E36C0A"/>
                </a:solidFill>
                <a:uFillTx/>
                <a:latin typeface="Gotham Bold" pitchFamily="2"/>
                <a:ea typeface="Arial"/>
                <a:cs typeface="Gotham Bold" pitchFamily="2"/>
              </a:rPr>
              <a:t>/Month</a:t>
            </a:r>
          </a:p>
          <a:p>
            <a:pPr marL="304166" marR="0" lvl="0" indent="384806"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002060"/>
                </a:solidFill>
                <a:uFillTx/>
                <a:latin typeface="Gotham Bold"/>
                <a:ea typeface="Arial"/>
                <a:cs typeface="Gotham Bold" pitchFamily="2"/>
              </a:rPr>
              <a:t>2025: </a:t>
            </a:r>
            <a:r>
              <a:rPr lang="en-US" sz="1600" b="1" i="0" u="none" strike="noStrike" kern="0" cap="none" spc="0" baseline="0" dirty="0">
                <a:solidFill>
                  <a:schemeClr val="tx1"/>
                </a:solidFill>
                <a:uFillTx/>
                <a:latin typeface="Gotham Bold"/>
                <a:ea typeface="Arial"/>
                <a:cs typeface="Gotham Bold" pitchFamily="2"/>
              </a:rPr>
              <a:t>$4.9M</a:t>
            </a:r>
            <a:r>
              <a:rPr lang="en-US" sz="1600" b="1" i="0" u="none" strike="noStrike" kern="0" cap="none" spc="0" dirty="0">
                <a:solidFill>
                  <a:schemeClr val="tx1"/>
                </a:solidFill>
                <a:uFillTx/>
                <a:latin typeface="Gotham Bold"/>
                <a:ea typeface="Arial"/>
                <a:cs typeface="Gotham Bold" pitchFamily="2"/>
              </a:rPr>
              <a:t> </a:t>
            </a:r>
            <a:r>
              <a:rPr lang="en-US" sz="1400" b="1" i="0" u="none" strike="noStrike" kern="0" cap="none" spc="0" baseline="0" dirty="0">
                <a:solidFill>
                  <a:schemeClr val="accent5"/>
                </a:solidFill>
                <a:uFillTx/>
                <a:latin typeface="Gotham Bold"/>
                <a:ea typeface="Arial"/>
                <a:cs typeface="Gotham Bold" pitchFamily="2"/>
              </a:rPr>
              <a:t>/</a:t>
            </a:r>
            <a:r>
              <a:rPr lang="en-US" sz="1400" b="1" i="0" u="none" strike="noStrike" kern="0" cap="none" spc="0" baseline="0" dirty="0">
                <a:solidFill>
                  <a:srgbClr val="E36C0A"/>
                </a:solidFill>
                <a:uFillTx/>
                <a:latin typeface="Gotham Bold"/>
                <a:ea typeface="Arial"/>
                <a:cs typeface="Gotham Bold" pitchFamily="2"/>
              </a:rPr>
              <a:t>Month</a:t>
            </a:r>
          </a:p>
          <a:p>
            <a:pPr marL="304166" marR="0" lvl="0" indent="0"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17365D"/>
                </a:solidFill>
                <a:uFillTx/>
                <a:latin typeface="Gotham Bold" pitchFamily="2"/>
                <a:ea typeface="Arial"/>
                <a:cs typeface="Gotham Bold" pitchFamily="2"/>
              </a:rPr>
              <a:t>Fixed Route Variable Rate:</a:t>
            </a:r>
          </a:p>
          <a:p>
            <a:pPr marL="304166" marR="0" lvl="0" indent="384806"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002060"/>
                </a:solidFill>
                <a:uFillTx/>
                <a:latin typeface="Gotham Bold" pitchFamily="2"/>
                <a:ea typeface="Arial"/>
                <a:cs typeface="Gotham Bold" pitchFamily="2"/>
              </a:rPr>
              <a:t>2024: </a:t>
            </a:r>
            <a:r>
              <a:rPr lang="en-US" sz="1600" b="1" i="0" u="none" strike="noStrike" kern="0" cap="none" spc="0" baseline="0" dirty="0">
                <a:solidFill>
                  <a:srgbClr val="E36C0A"/>
                </a:solidFill>
                <a:uFillTx/>
                <a:latin typeface="Gotham Bold" pitchFamily="2"/>
                <a:ea typeface="Arial"/>
                <a:cs typeface="Gotham Bold" pitchFamily="2"/>
              </a:rPr>
              <a:t>$103/HR</a:t>
            </a:r>
          </a:p>
          <a:p>
            <a:pPr marL="304166" marR="0" lvl="0" indent="384806"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002060"/>
                </a:solidFill>
                <a:uFillTx/>
                <a:latin typeface="Gotham Bold"/>
                <a:ea typeface="Arial"/>
                <a:cs typeface="Gotham Bold" pitchFamily="2"/>
              </a:rPr>
              <a:t>2025: </a:t>
            </a:r>
            <a:r>
              <a:rPr lang="en-US" sz="1600" b="1" i="0" u="none" strike="noStrike" kern="0" cap="none" spc="0" baseline="0" dirty="0">
                <a:solidFill>
                  <a:srgbClr val="E36C0A"/>
                </a:solidFill>
                <a:uFillTx/>
                <a:latin typeface="Gotham Bold"/>
                <a:ea typeface="Arial"/>
                <a:cs typeface="Gotham Bold" pitchFamily="2"/>
              </a:rPr>
              <a:t>$107/HR</a:t>
            </a:r>
          </a:p>
          <a:p>
            <a:pPr marL="304166" marR="0" lvl="0" indent="0"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17365D"/>
                </a:solidFill>
                <a:uFillTx/>
                <a:latin typeface="Gotham Bold" pitchFamily="2"/>
                <a:ea typeface="Arial"/>
                <a:cs typeface="Gotham Bold" pitchFamily="2"/>
              </a:rPr>
              <a:t>Paratransit Variable Rate:</a:t>
            </a:r>
          </a:p>
          <a:p>
            <a:pPr marL="304166" marR="0" lvl="0" indent="384806"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002060"/>
                </a:solidFill>
                <a:uFillTx/>
                <a:latin typeface="Gotham Bold" pitchFamily="2"/>
                <a:ea typeface="Arial"/>
                <a:cs typeface="Gotham Bold" pitchFamily="2"/>
              </a:rPr>
              <a:t>2024: </a:t>
            </a:r>
            <a:r>
              <a:rPr lang="en-US" sz="1600" b="1" i="0" u="none" strike="noStrike" kern="0" cap="none" spc="0" baseline="0" dirty="0">
                <a:solidFill>
                  <a:srgbClr val="E36C0A"/>
                </a:solidFill>
                <a:uFillTx/>
                <a:latin typeface="Gotham Bold" pitchFamily="2"/>
                <a:ea typeface="Arial"/>
                <a:cs typeface="Gotham Bold" pitchFamily="2"/>
              </a:rPr>
              <a:t>$62/HR</a:t>
            </a:r>
            <a:endParaRPr lang="en-US" sz="1600" b="0" i="0" u="none" strike="noStrike" kern="0" cap="none" spc="0" baseline="0" dirty="0">
              <a:solidFill>
                <a:srgbClr val="000000"/>
              </a:solidFill>
              <a:uFillTx/>
              <a:ea typeface="Arial"/>
            </a:endParaRPr>
          </a:p>
          <a:p>
            <a:pPr marL="304166" marR="0" lvl="0" indent="384806" algn="l" defTabSz="2438339" rtl="0" fontAlgn="auto" hangingPunct="0">
              <a:lnSpc>
                <a:spcPct val="100000"/>
              </a:lnSpc>
              <a:spcBef>
                <a:spcPts val="0"/>
              </a:spcBef>
              <a:spcAft>
                <a:spcPts val="1065"/>
              </a:spcAft>
              <a:buNone/>
              <a:tabLst/>
              <a:defRPr sz="1800" b="0" i="0" u="none" strike="noStrike" kern="0" cap="none" spc="0" baseline="0">
                <a:solidFill>
                  <a:srgbClr val="000000"/>
                </a:solidFill>
                <a:uFillTx/>
              </a:defRPr>
            </a:pPr>
            <a:r>
              <a:rPr lang="en-US" sz="1400" b="1" i="0" u="none" strike="noStrike" kern="0" cap="none" spc="0" baseline="0" dirty="0">
                <a:solidFill>
                  <a:srgbClr val="002060"/>
                </a:solidFill>
                <a:uFillTx/>
                <a:latin typeface="Gotham Bold"/>
                <a:ea typeface="Arial"/>
                <a:cs typeface="Gotham Bold" pitchFamily="2"/>
              </a:rPr>
              <a:t>2025: </a:t>
            </a:r>
            <a:r>
              <a:rPr lang="en-US" sz="1600" b="1" i="0" u="none" strike="noStrike" kern="0" cap="none" spc="0" baseline="0" dirty="0">
                <a:solidFill>
                  <a:srgbClr val="E36C0A"/>
                </a:solidFill>
                <a:uFillTx/>
                <a:latin typeface="Gotham Bold"/>
                <a:ea typeface="Arial"/>
                <a:cs typeface="Gotham Bold" pitchFamily="2"/>
              </a:rPr>
              <a:t>$64/HR</a:t>
            </a:r>
            <a:endParaRPr lang="en-US" sz="1600" b="0" i="0" u="none" strike="noStrike" kern="0" cap="none" spc="0" baseline="0" dirty="0">
              <a:solidFill>
                <a:srgbClr val="000000"/>
              </a:solidFill>
              <a:uFillTx/>
              <a:latin typeface="Gotham Bold"/>
              <a:ea typeface="Arial"/>
            </a:endParaRPr>
          </a:p>
        </p:txBody>
      </p:sp>
      <p:pic>
        <p:nvPicPr>
          <p:cNvPr id="7" name="Picture 6"/>
          <p:cNvPicPr>
            <a:picLocks noChangeAspect="1"/>
          </p:cNvPicPr>
          <p:nvPr/>
        </p:nvPicPr>
        <p:blipFill>
          <a:blip r:embed="rId5"/>
          <a:stretch>
            <a:fillRect/>
          </a:stretch>
        </p:blipFill>
        <p:spPr>
          <a:xfrm>
            <a:off x="149092" y="4637150"/>
            <a:ext cx="729443" cy="320611"/>
          </a:xfrm>
          <a:prstGeom prst="rect">
            <a:avLst/>
          </a:prstGeom>
        </p:spPr>
      </p:pic>
    </p:spTree>
    <p:extLst>
      <p:ext uri="{BB962C8B-B14F-4D97-AF65-F5344CB8AC3E}">
        <p14:creationId xmlns:p14="http://schemas.microsoft.com/office/powerpoint/2010/main" val="343140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5" name="Rectangle 4"/>
          <p:cNvSpPr/>
          <p:nvPr/>
        </p:nvSpPr>
        <p:spPr>
          <a:xfrm>
            <a:off x="228600" y="155577"/>
            <a:ext cx="7848600" cy="584775"/>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2025 Operating Budget: </a:t>
            </a:r>
            <a:r>
              <a:rPr lang="en-US" sz="3200" dirty="0">
                <a:solidFill>
                  <a:schemeClr val="accent6">
                    <a:lumMod val="75000"/>
                  </a:schemeClr>
                </a:solidFill>
                <a:latin typeface="Raleway" panose="020B0604020202020204" charset="0"/>
              </a:rPr>
              <a:t>Detail</a:t>
            </a:r>
            <a:r>
              <a:rPr lang="en-US" sz="3200" b="1" dirty="0">
                <a:solidFill>
                  <a:srgbClr val="0099E8">
                    <a:lumMod val="50000"/>
                  </a:srgbClr>
                </a:solidFill>
                <a:latin typeface="Raleway" panose="020B0604020202020204" charset="0"/>
              </a:rPr>
              <a:t> </a:t>
            </a:r>
            <a:r>
              <a:rPr lang="en-US" sz="3200" dirty="0">
                <a:solidFill>
                  <a:srgbClr val="0099E8">
                    <a:lumMod val="50000"/>
                  </a:srgbClr>
                </a:solidFill>
                <a:latin typeface="Raleway" panose="020B0604020202020204" charset="0"/>
              </a:rPr>
              <a:t> </a:t>
            </a:r>
          </a:p>
        </p:txBody>
      </p:sp>
      <p:pic>
        <p:nvPicPr>
          <p:cNvPr id="6" name="Picture 5"/>
          <p:cNvPicPr>
            <a:picLocks noChangeAspect="1"/>
          </p:cNvPicPr>
          <p:nvPr/>
        </p:nvPicPr>
        <p:blipFill>
          <a:blip r:embed="rId3"/>
          <a:stretch>
            <a:fillRect/>
          </a:stretch>
        </p:blipFill>
        <p:spPr>
          <a:xfrm>
            <a:off x="5257800" y="1385340"/>
            <a:ext cx="3829377" cy="2514600"/>
          </a:xfrm>
          <a:prstGeom prst="rect">
            <a:avLst/>
          </a:prstGeom>
        </p:spPr>
      </p:pic>
      <p:pic>
        <p:nvPicPr>
          <p:cNvPr id="7" name="Picture 6"/>
          <p:cNvPicPr>
            <a:picLocks noChangeAspect="1"/>
          </p:cNvPicPr>
          <p:nvPr/>
        </p:nvPicPr>
        <p:blipFill>
          <a:blip r:embed="rId4"/>
          <a:stretch>
            <a:fillRect/>
          </a:stretch>
        </p:blipFill>
        <p:spPr>
          <a:xfrm>
            <a:off x="149092" y="4637150"/>
            <a:ext cx="729443" cy="320611"/>
          </a:xfrm>
          <a:prstGeom prst="rect">
            <a:avLst/>
          </a:prstGeom>
        </p:spPr>
      </p:pic>
      <p:pic>
        <p:nvPicPr>
          <p:cNvPr id="3" name="Picture 2">
            <a:extLst>
              <a:ext uri="{FF2B5EF4-FFF2-40B4-BE49-F238E27FC236}">
                <a16:creationId xmlns:a16="http://schemas.microsoft.com/office/drawing/2014/main" id="{8E85C055-426A-4607-8EFD-33794E2FE854}"/>
              </a:ext>
            </a:extLst>
          </p:cNvPr>
          <p:cNvPicPr>
            <a:picLocks noChangeAspect="1"/>
          </p:cNvPicPr>
          <p:nvPr/>
        </p:nvPicPr>
        <p:blipFill>
          <a:blip r:embed="rId5"/>
          <a:stretch>
            <a:fillRect/>
          </a:stretch>
        </p:blipFill>
        <p:spPr>
          <a:xfrm>
            <a:off x="990600" y="741429"/>
            <a:ext cx="4945375" cy="3301831"/>
          </a:xfrm>
          <a:prstGeom prst="rect">
            <a:avLst/>
          </a:prstGeom>
        </p:spPr>
      </p:pic>
    </p:spTree>
    <p:extLst>
      <p:ext uri="{BB962C8B-B14F-4D97-AF65-F5344CB8AC3E}">
        <p14:creationId xmlns:p14="http://schemas.microsoft.com/office/powerpoint/2010/main" val="68902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3350"/>
            <a:ext cx="6629400" cy="584775"/>
          </a:xfrm>
          <a:prstGeom prst="rect">
            <a:avLst/>
          </a:prstGeom>
        </p:spPr>
        <p:txBody>
          <a:bodyPr wrap="square">
            <a:spAutoFit/>
          </a:bodyPr>
          <a:lstStyle/>
          <a:p>
            <a:pPr lvl="0"/>
            <a:r>
              <a:rPr lang="en-US" sz="3200" b="1" dirty="0">
                <a:solidFill>
                  <a:srgbClr val="0099E8">
                    <a:lumMod val="50000"/>
                  </a:srgbClr>
                </a:solidFill>
                <a:latin typeface="Raleway" panose="020B0604020202020204" charset="0"/>
              </a:rPr>
              <a:t>2025 Capital Plan </a:t>
            </a:r>
            <a:endParaRPr lang="en-US" sz="3200" dirty="0">
              <a:solidFill>
                <a:srgbClr val="0099E8">
                  <a:lumMod val="50000"/>
                </a:srgbClr>
              </a:solidFill>
              <a:latin typeface="Raleway" panose="020B0604020202020204" charset="0"/>
            </a:endParaRPr>
          </a:p>
        </p:txBody>
      </p:sp>
      <p:sp>
        <p:nvSpPr>
          <p:cNvPr id="4" name="TextBox 3"/>
          <p:cNvSpPr txBox="1"/>
          <p:nvPr/>
        </p:nvSpPr>
        <p:spPr>
          <a:xfrm>
            <a:off x="222298" y="666750"/>
            <a:ext cx="5943600" cy="307777"/>
          </a:xfrm>
          <a:prstGeom prst="rect">
            <a:avLst/>
          </a:prstGeom>
          <a:noFill/>
        </p:spPr>
        <p:txBody>
          <a:bodyPr wrap="square" rtlCol="0">
            <a:spAutoFit/>
          </a:bodyPr>
          <a:lstStyle/>
          <a:p>
            <a:r>
              <a:rPr lang="en-US" b="1" dirty="0">
                <a:solidFill>
                  <a:schemeClr val="tx1"/>
                </a:solidFill>
                <a:latin typeface="Raleway" panose="020B0604020202020204" charset="0"/>
              </a:rPr>
              <a:t>Capital Plan Highlights</a:t>
            </a:r>
          </a:p>
        </p:txBody>
      </p:sp>
      <p:sp>
        <p:nvSpPr>
          <p:cNvPr id="5" name="Rectangle 4"/>
          <p:cNvSpPr/>
          <p:nvPr/>
        </p:nvSpPr>
        <p:spPr>
          <a:xfrm>
            <a:off x="304800" y="1311070"/>
            <a:ext cx="7620000" cy="2739211"/>
          </a:xfrm>
          <a:prstGeom prst="rect">
            <a:avLst/>
          </a:prstGeom>
        </p:spPr>
        <p:txBody>
          <a:bodyPr wrap="square">
            <a:spAutoFit/>
          </a:bodyPr>
          <a:lstStyle/>
          <a:p>
            <a:pPr marL="285750" indent="-285750" defTabSz="1828800" eaLnBrk="0" fontAlgn="base" hangingPunct="0">
              <a:spcBef>
                <a:spcPct val="0"/>
              </a:spcBef>
              <a:spcAft>
                <a:spcPts val="1200"/>
              </a:spcAft>
              <a:buClr>
                <a:schemeClr val="accent6">
                  <a:lumMod val="75000"/>
                </a:schemeClr>
              </a:buClr>
              <a:buSzPct val="100000"/>
              <a:buFont typeface="Wingdings" panose="05000000000000000000" pitchFamily="2" charset="2"/>
              <a:buChar char="§"/>
            </a:pPr>
            <a:r>
              <a:rPr lang="en-US" altLang="en-US" sz="1600" dirty="0">
                <a:solidFill>
                  <a:schemeClr val="accent1">
                    <a:lumMod val="75000"/>
                  </a:schemeClr>
                </a:solidFill>
              </a:rPr>
              <a:t> Renovation at Rosa Parks - Hempstead Transit Center - </a:t>
            </a:r>
            <a:r>
              <a:rPr lang="en-US" altLang="en-US" sz="1600" b="1" dirty="0">
                <a:solidFill>
                  <a:schemeClr val="tx1"/>
                </a:solidFill>
              </a:rPr>
              <a:t>COMPLETE</a:t>
            </a:r>
            <a:endParaRPr lang="en-US" altLang="en-US" sz="1600" b="1" dirty="0">
              <a:solidFill>
                <a:schemeClr val="tx1"/>
              </a:solidFill>
              <a:cs typeface="Gotham Bold" pitchFamily="2" charset="0"/>
            </a:endParaRPr>
          </a:p>
          <a:p>
            <a:pPr marL="342900" indent="-342900" defTabSz="1828800" eaLnBrk="0" fontAlgn="base" hangingPunct="0">
              <a:spcBef>
                <a:spcPct val="0"/>
              </a:spcBef>
              <a:spcAft>
                <a:spcPts val="1200"/>
              </a:spcAft>
              <a:buClr>
                <a:schemeClr val="accent6">
                  <a:lumMod val="75000"/>
                </a:schemeClr>
              </a:buClr>
              <a:buSzPct val="100000"/>
              <a:buFont typeface="Wingdings" panose="05000000000000000000" pitchFamily="2" charset="2"/>
              <a:buChar char="§"/>
            </a:pPr>
            <a:r>
              <a:rPr lang="en-US" altLang="en-US" sz="1600" dirty="0">
                <a:solidFill>
                  <a:schemeClr val="accent1">
                    <a:lumMod val="75000"/>
                  </a:schemeClr>
                </a:solidFill>
              </a:rPr>
              <a:t>Battery electric bus charging stations – </a:t>
            </a:r>
            <a:r>
              <a:rPr lang="en-US" altLang="en-US" sz="1600" b="1" dirty="0">
                <a:solidFill>
                  <a:schemeClr val="tx1"/>
                </a:solidFill>
              </a:rPr>
              <a:t>FINAL INSPECTION PHASE </a:t>
            </a:r>
          </a:p>
          <a:p>
            <a:pPr marL="342900" indent="-342900" defTabSz="1828800" eaLnBrk="0" fontAlgn="base" hangingPunct="0">
              <a:spcBef>
                <a:spcPct val="0"/>
              </a:spcBef>
              <a:spcAft>
                <a:spcPts val="1200"/>
              </a:spcAft>
              <a:buClr>
                <a:schemeClr val="accent6">
                  <a:lumMod val="75000"/>
                </a:schemeClr>
              </a:buClr>
              <a:buSzPct val="100000"/>
              <a:buFont typeface="Wingdings" panose="05000000000000000000" pitchFamily="2" charset="2"/>
              <a:buChar char="§"/>
            </a:pPr>
            <a:r>
              <a:rPr lang="en-US" altLang="en-US" sz="1600" dirty="0">
                <a:solidFill>
                  <a:schemeClr val="accent1">
                    <a:lumMod val="75000"/>
                  </a:schemeClr>
                </a:solidFill>
              </a:rPr>
              <a:t>15 new paratransit vehicles - </a:t>
            </a:r>
            <a:r>
              <a:rPr lang="en-US" altLang="en-US" sz="1600" b="1" dirty="0">
                <a:solidFill>
                  <a:schemeClr val="tx1"/>
                </a:solidFill>
              </a:rPr>
              <a:t>COMPLETE </a:t>
            </a:r>
          </a:p>
          <a:p>
            <a:pPr marL="342900" indent="-342900" defTabSz="1828800" eaLnBrk="0" fontAlgn="base" hangingPunct="0">
              <a:spcBef>
                <a:spcPct val="0"/>
              </a:spcBef>
              <a:spcAft>
                <a:spcPts val="1200"/>
              </a:spcAft>
              <a:buClr>
                <a:schemeClr val="accent6">
                  <a:lumMod val="75000"/>
                </a:schemeClr>
              </a:buClr>
              <a:buSzPct val="100000"/>
              <a:buFont typeface="Wingdings" panose="05000000000000000000" pitchFamily="2" charset="2"/>
              <a:buChar char="§"/>
            </a:pPr>
            <a:r>
              <a:rPr lang="en-US" altLang="en-US" sz="1600" dirty="0">
                <a:solidFill>
                  <a:schemeClr val="accent1">
                    <a:lumMod val="75000"/>
                  </a:schemeClr>
                </a:solidFill>
              </a:rPr>
              <a:t>41 new CNG buses - </a:t>
            </a:r>
            <a:r>
              <a:rPr lang="en-US" altLang="en-US" sz="1600" b="1" dirty="0">
                <a:solidFill>
                  <a:schemeClr val="tx1"/>
                </a:solidFill>
              </a:rPr>
              <a:t>COMPLETE</a:t>
            </a:r>
          </a:p>
          <a:p>
            <a:pPr marL="342900" indent="-342900" defTabSz="1828800" eaLnBrk="0" fontAlgn="base" hangingPunct="0">
              <a:spcBef>
                <a:spcPct val="0"/>
              </a:spcBef>
              <a:spcAft>
                <a:spcPts val="1200"/>
              </a:spcAft>
              <a:buClr>
                <a:schemeClr val="accent6">
                  <a:lumMod val="75000"/>
                </a:schemeClr>
              </a:buClr>
              <a:buSzPct val="100000"/>
              <a:buFont typeface="Wingdings" panose="05000000000000000000" pitchFamily="2" charset="2"/>
              <a:buChar char="§"/>
            </a:pPr>
            <a:r>
              <a:rPr lang="en-US" altLang="en-US" sz="1600" dirty="0">
                <a:solidFill>
                  <a:schemeClr val="accent1">
                    <a:lumMod val="75000"/>
                  </a:schemeClr>
                </a:solidFill>
              </a:rPr>
              <a:t>CNG fuel island upgrade – </a:t>
            </a:r>
            <a:r>
              <a:rPr lang="en-US" altLang="en-US" sz="1600" dirty="0">
                <a:solidFill>
                  <a:srgbClr val="00B050"/>
                </a:solidFill>
              </a:rPr>
              <a:t>IN PROGRESS </a:t>
            </a:r>
          </a:p>
          <a:p>
            <a:pPr marL="342900" indent="-342900" defTabSz="1828800" eaLnBrk="0" fontAlgn="base" hangingPunct="0">
              <a:spcBef>
                <a:spcPct val="0"/>
              </a:spcBef>
              <a:spcAft>
                <a:spcPts val="1200"/>
              </a:spcAft>
              <a:buClr>
                <a:schemeClr val="accent6">
                  <a:lumMod val="75000"/>
                </a:schemeClr>
              </a:buClr>
              <a:buSzPct val="100000"/>
              <a:buFont typeface="Wingdings" panose="05000000000000000000" pitchFamily="2" charset="2"/>
              <a:buChar char="§"/>
            </a:pPr>
            <a:r>
              <a:rPr lang="en-US" altLang="en-US" sz="1600" dirty="0">
                <a:solidFill>
                  <a:schemeClr val="accent1">
                    <a:lumMod val="75000"/>
                  </a:schemeClr>
                </a:solidFill>
              </a:rPr>
              <a:t>Facility upgrades (exhaust system &amp; methane detectors) – </a:t>
            </a:r>
            <a:r>
              <a:rPr lang="en-US" altLang="en-US" sz="1600" dirty="0">
                <a:solidFill>
                  <a:srgbClr val="00B050"/>
                </a:solidFill>
              </a:rPr>
              <a:t>IN PROGRESS </a:t>
            </a:r>
          </a:p>
          <a:p>
            <a:pPr marL="342900" indent="-342900" defTabSz="1828800" eaLnBrk="0" fontAlgn="base" hangingPunct="0">
              <a:spcBef>
                <a:spcPct val="0"/>
              </a:spcBef>
              <a:spcAft>
                <a:spcPts val="1200"/>
              </a:spcAft>
              <a:buClr>
                <a:schemeClr val="accent6">
                  <a:lumMod val="75000"/>
                </a:schemeClr>
              </a:buClr>
              <a:buSzPct val="100000"/>
              <a:buFont typeface="Wingdings" panose="05000000000000000000" pitchFamily="2" charset="2"/>
              <a:buChar char="§"/>
            </a:pPr>
            <a:r>
              <a:rPr lang="en-US" altLang="en-US" sz="1600" dirty="0">
                <a:solidFill>
                  <a:schemeClr val="accent1">
                    <a:lumMod val="75000"/>
                  </a:schemeClr>
                </a:solidFill>
              </a:rPr>
              <a:t>OMNY implementation – </a:t>
            </a:r>
            <a:r>
              <a:rPr lang="en-US" altLang="en-US" sz="1600" dirty="0">
                <a:solidFill>
                  <a:srgbClr val="00B050"/>
                </a:solidFill>
              </a:rPr>
              <a:t>IN PROGRESS </a:t>
            </a:r>
          </a:p>
        </p:txBody>
      </p:sp>
      <p:pic>
        <p:nvPicPr>
          <p:cNvPr id="11" name="Picture 10"/>
          <p:cNvPicPr>
            <a:picLocks noChangeAspect="1"/>
          </p:cNvPicPr>
          <p:nvPr/>
        </p:nvPicPr>
        <p:blipFill>
          <a:blip r:embed="rId2"/>
          <a:stretch>
            <a:fillRect/>
          </a:stretch>
        </p:blipFill>
        <p:spPr>
          <a:xfrm>
            <a:off x="149092" y="4637150"/>
            <a:ext cx="729443" cy="320611"/>
          </a:xfrm>
          <a:prstGeom prst="rect">
            <a:avLst/>
          </a:prstGeom>
        </p:spPr>
      </p:pic>
    </p:spTree>
    <p:extLst>
      <p:ext uri="{BB962C8B-B14F-4D97-AF65-F5344CB8AC3E}">
        <p14:creationId xmlns:p14="http://schemas.microsoft.com/office/powerpoint/2010/main" val="23459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401231" y="2147386"/>
            <a:ext cx="3692036" cy="584775"/>
          </a:xfrm>
          <a:prstGeom prst="rect">
            <a:avLst/>
          </a:prstGeom>
        </p:spPr>
        <p:txBody>
          <a:bodyPr wrap="none">
            <a:spAutoFit/>
          </a:bodyPr>
          <a:lstStyle/>
          <a:p>
            <a:pPr lvl="0"/>
            <a:r>
              <a:rPr lang="en-US" sz="3200" b="1" dirty="0">
                <a:solidFill>
                  <a:srgbClr val="0099E8">
                    <a:lumMod val="50000"/>
                  </a:srgbClr>
                </a:solidFill>
                <a:latin typeface="Raleway" panose="020B0604020202020204" charset="0"/>
              </a:rPr>
              <a:t>2025 Capital Plan </a:t>
            </a:r>
            <a:endParaRPr lang="en-US" sz="3200" dirty="0">
              <a:solidFill>
                <a:srgbClr val="0099E8">
                  <a:lumMod val="50000"/>
                </a:srgbClr>
              </a:solidFill>
              <a:latin typeface="Raleway" panose="020B060402020202020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96174260"/>
              </p:ext>
            </p:extLst>
          </p:nvPr>
        </p:nvGraphicFramePr>
        <p:xfrm>
          <a:off x="737175" y="57151"/>
          <a:ext cx="8406825" cy="5133152"/>
        </p:xfrm>
        <a:graphic>
          <a:graphicData uri="http://schemas.openxmlformats.org/presentationml/2006/ole">
            <mc:AlternateContent xmlns:mc="http://schemas.openxmlformats.org/markup-compatibility/2006">
              <mc:Choice xmlns:v="urn:schemas-microsoft-com:vml" Requires="v">
                <p:oleObj spid="_x0000_s1030" name="Worksheet" r:id="rId3" imgW="12058674" imgH="9162970" progId="Excel.Sheet.8">
                  <p:embed/>
                </p:oleObj>
              </mc:Choice>
              <mc:Fallback>
                <p:oleObj name="Worksheet" r:id="rId3" imgW="12058674" imgH="9162970" progId="Excel.Sheet.8">
                  <p:embed/>
                  <p:pic>
                    <p:nvPicPr>
                      <p:cNvPr id="0" name=""/>
                      <p:cNvPicPr/>
                      <p:nvPr/>
                    </p:nvPicPr>
                    <p:blipFill>
                      <a:blip r:embed="rId4"/>
                      <a:stretch>
                        <a:fillRect/>
                      </a:stretch>
                    </p:blipFill>
                    <p:spPr>
                      <a:xfrm>
                        <a:off x="737175" y="57151"/>
                        <a:ext cx="8406825" cy="5133152"/>
                      </a:xfrm>
                      <a:prstGeom prst="rect">
                        <a:avLst/>
                      </a:prstGeom>
                    </p:spPr>
                  </p:pic>
                </p:oleObj>
              </mc:Fallback>
            </mc:AlternateContent>
          </a:graphicData>
        </a:graphic>
      </p:graphicFrame>
    </p:spTree>
    <p:extLst>
      <p:ext uri="{BB962C8B-B14F-4D97-AF65-F5344CB8AC3E}">
        <p14:creationId xmlns:p14="http://schemas.microsoft.com/office/powerpoint/2010/main" val="3417125660"/>
      </p:ext>
    </p:extLst>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432384</TotalTime>
  <Words>529</Words>
  <Application>Microsoft Office PowerPoint</Application>
  <PresentationFormat>On-screen Show (16:9)</PresentationFormat>
  <Paragraphs>91</Paragraphs>
  <Slides>16</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Lato</vt:lpstr>
      <vt:lpstr>Wingdings</vt:lpstr>
      <vt:lpstr>Raleway</vt:lpstr>
      <vt:lpstr>Gotham Bold</vt:lpstr>
      <vt:lpstr>Arial</vt:lpstr>
      <vt:lpstr>Calibri</vt:lpstr>
      <vt:lpstr>swiss-2</vt:lpstr>
      <vt:lpstr>Worksheet</vt:lpstr>
      <vt:lpstr>NICE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NICE Bus</dc:title>
  <dc:creator>Khzouz, Jack</dc:creator>
  <cp:lastModifiedBy>Khzouz, Jack</cp:lastModifiedBy>
  <cp:revision>373</cp:revision>
  <cp:lastPrinted>2025-07-14T18:07:09Z</cp:lastPrinted>
  <dcterms:modified xsi:type="dcterms:W3CDTF">2025-07-21T13:41:30Z</dcterms:modified>
</cp:coreProperties>
</file>