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25" r:id="rId2"/>
    <p:sldId id="258" r:id="rId3"/>
    <p:sldId id="259" r:id="rId4"/>
    <p:sldId id="331" r:id="rId5"/>
    <p:sldId id="368" r:id="rId6"/>
    <p:sldId id="372" r:id="rId7"/>
    <p:sldId id="356" r:id="rId8"/>
    <p:sldId id="373" r:id="rId9"/>
    <p:sldId id="262" r:id="rId10"/>
    <p:sldId id="264" r:id="rId11"/>
    <p:sldId id="265" r:id="rId12"/>
  </p:sldIdLst>
  <p:sldSz cx="18288000" cy="10287000"/>
  <p:notesSz cx="6858000" cy="9144000"/>
  <p:embeddedFontLst>
    <p:embeddedFont>
      <p:font typeface="Gotham 1" panose="020B0604020202020204" charset="0"/>
      <p:regular r:id="rId14"/>
    </p:embeddedFont>
    <p:embeddedFont>
      <p:font typeface="Gotham 2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toya Pippins" initials="LP" lastIdx="1" clrIdx="0">
    <p:extLst>
      <p:ext uri="{19B8F6BF-5375-455C-9EA6-DF929625EA0E}">
        <p15:presenceInfo xmlns:p15="http://schemas.microsoft.com/office/powerpoint/2012/main" userId="S-1-5-21-225398263-91822713-817656539-7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E56"/>
    <a:srgbClr val="4F81BD"/>
    <a:srgbClr val="253F62"/>
    <a:srgbClr val="F15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74" autoAdjust="0"/>
  </p:normalViewPr>
  <p:slideViewPr>
    <p:cSldViewPr>
      <p:cViewPr varScale="1">
        <p:scale>
          <a:sx n="70" d="100"/>
          <a:sy n="70" d="100"/>
        </p:scale>
        <p:origin x="99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A0ED5-AF7A-8049-A351-051EA81E06EB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D97FD-F0EA-1A47-B184-646D010DA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4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9000"/>
          </a:blip>
          <a:srcRect/>
          <a:stretch>
            <a:fillRect/>
          </a:stretch>
        </p:blipFill>
        <p:spPr>
          <a:xfrm>
            <a:off x="10972800" y="1560468"/>
            <a:ext cx="6925955" cy="6542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6800" y="1560468"/>
            <a:ext cx="12352235" cy="6533271"/>
            <a:chOff x="-363820" y="1808016"/>
            <a:chExt cx="16469646" cy="8711028"/>
          </a:xfrm>
        </p:grpSpPr>
        <p:sp>
          <p:nvSpPr>
            <p:cNvPr id="4" name="TextBox 4"/>
            <p:cNvSpPr txBox="1"/>
            <p:nvPr/>
          </p:nvSpPr>
          <p:spPr>
            <a:xfrm>
              <a:off x="-363820" y="1808016"/>
              <a:ext cx="16105826" cy="4001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43"/>
                </a:lnSpc>
              </a:pPr>
              <a:r>
                <a:rPr lang="en-US" sz="6600" b="1" i="1" dirty="0">
                  <a:solidFill>
                    <a:schemeClr val="bg1"/>
                  </a:solidFill>
                  <a:latin typeface="Gotham Black Italic" pitchFamily="2" charset="0"/>
                  <a:cs typeface="Gotham Black Italic" pitchFamily="2" charset="0"/>
                </a:rPr>
                <a:t>TRANSIT ACCESSIBILITY ADVISORY COMMITTEE (TAAC)</a:t>
              </a:r>
              <a:endParaRPr sz="6600" b="1" i="1" dirty="0">
                <a:solidFill>
                  <a:schemeClr val="bg1"/>
                </a:solidFill>
                <a:latin typeface="Gotham Black Italic" pitchFamily="2" charset="0"/>
                <a:cs typeface="Gotham Black Italic" pitchFamily="2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082205"/>
              <a:ext cx="16105826" cy="3436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799" b="1" dirty="0">
                  <a:solidFill>
                    <a:srgbClr val="FFFFFF"/>
                  </a:solidFill>
                  <a:latin typeface="Gotham Bold" pitchFamily="2" charset="0"/>
                  <a:cs typeface="Gotham Bold" pitchFamily="2" charset="0"/>
                </a:rPr>
                <a:t>NASSAU COUNTY</a:t>
              </a:r>
            </a:p>
            <a:p>
              <a:pPr>
                <a:lnSpc>
                  <a:spcPts val="6719"/>
                </a:lnSpc>
              </a:pPr>
              <a:endParaRPr lang="en-US" sz="4799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endParaRPr>
            </a:p>
            <a:p>
              <a:pPr>
                <a:lnSpc>
                  <a:spcPts val="6719"/>
                </a:lnSpc>
                <a:spcBef>
                  <a:spcPct val="0"/>
                </a:spcBef>
              </a:pPr>
              <a:r>
                <a:rPr lang="en-US" sz="4799" b="1" dirty="0">
                  <a:solidFill>
                    <a:srgbClr val="FFFFFF"/>
                  </a:solidFill>
                  <a:latin typeface="Gotham Bold" pitchFamily="2" charset="0"/>
                  <a:cs typeface="Gotham Bold" pitchFamily="2" charset="0"/>
                </a:rPr>
                <a:t>March 17th, 2026 • 6:30 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27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1830666"/>
            <a:ext cx="15038408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28"/>
              </a:lnSpc>
            </a:pPr>
            <a:endParaRPr dirty="0"/>
          </a:p>
          <a:p>
            <a:pPr algn="ctr">
              <a:lnSpc>
                <a:spcPts val="9628"/>
              </a:lnSpc>
            </a:pPr>
            <a:r>
              <a:rPr lang="en-US" sz="6877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Motion to Adjourn</a:t>
            </a:r>
          </a:p>
          <a:p>
            <a:pPr algn="ctr">
              <a:lnSpc>
                <a:spcPts val="9628"/>
              </a:lnSpc>
            </a:pPr>
            <a:r>
              <a:rPr lang="en-US" sz="48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Next Meeting: </a:t>
            </a:r>
          </a:p>
          <a:p>
            <a:pPr algn="ctr">
              <a:lnSpc>
                <a:spcPts val="9628"/>
              </a:lnSpc>
            </a:pPr>
            <a:r>
              <a:rPr lang="en-US" sz="48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Tuesday, April  21st, 2026 </a:t>
            </a:r>
          </a:p>
          <a:p>
            <a:pPr algn="ctr">
              <a:lnSpc>
                <a:spcPts val="9628"/>
              </a:lnSpc>
            </a:pPr>
            <a:endParaRPr lang="en-US" sz="6877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9628"/>
              </a:lnSpc>
            </a:pPr>
            <a:endParaRPr lang="en-US" sz="6877" dirty="0">
              <a:solidFill>
                <a:srgbClr val="FFFFFF"/>
              </a:solidFill>
              <a:latin typeface="Gotham 2"/>
            </a:endParaRPr>
          </a:p>
          <a:p>
            <a:pPr>
              <a:lnSpc>
                <a:spcPts val="9628"/>
              </a:lnSpc>
              <a:spcBef>
                <a:spcPct val="0"/>
              </a:spcBef>
            </a:pPr>
            <a:endParaRPr lang="en-US" sz="6877" dirty="0">
              <a:solidFill>
                <a:srgbClr val="FFFFFF"/>
              </a:solidFill>
              <a:latin typeface="Gotham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4366809" y="577830"/>
            <a:ext cx="18283290" cy="228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 b="1" i="1" dirty="0">
                <a:solidFill>
                  <a:srgbClr val="F15C23"/>
                </a:solidFill>
                <a:latin typeface="Gotham Black Italic" pitchFamily="2" charset="0"/>
                <a:cs typeface="Gotham Black Italic" pitchFamily="2" charset="0"/>
              </a:rPr>
              <a:t>VIII. Adjournment</a:t>
            </a:r>
          </a:p>
          <a:p>
            <a:pPr algn="ctr">
              <a:lnSpc>
                <a:spcPts val="8889"/>
              </a:lnSpc>
            </a:pPr>
            <a:endParaRPr lang="en-US" sz="6349" dirty="0">
              <a:solidFill>
                <a:srgbClr val="F15C23"/>
              </a:solidFill>
              <a:latin typeface="Gotham 1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692DDED-1415-E840-B970-8379DFE68E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rcRect/>
          <a:stretch>
            <a:fillRect/>
          </a:stretch>
        </p:blipFill>
        <p:spPr>
          <a:xfrm>
            <a:off x="11506200" y="4113342"/>
            <a:ext cx="6934199" cy="65503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8692DDED-1415-E840-B970-8379DFE68E4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rcRect/>
          <a:stretch>
            <a:fillRect/>
          </a:stretch>
        </p:blipFill>
        <p:spPr>
          <a:xfrm>
            <a:off x="10744200" y="3178198"/>
            <a:ext cx="7696200" cy="72702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60BB46-6812-9A4F-9BCD-A1CC6B1D95F0}"/>
              </a:ext>
            </a:extLst>
          </p:cNvPr>
          <p:cNvSpPr/>
          <p:nvPr/>
        </p:nvSpPr>
        <p:spPr>
          <a:xfrm>
            <a:off x="-2819400" y="3390900"/>
            <a:ext cx="14200267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9600" b="1" i="1" dirty="0">
                <a:solidFill>
                  <a:srgbClr val="F15C23"/>
                </a:solidFill>
                <a:latin typeface="Gotham Black Italic" pitchFamily="2" charset="0"/>
                <a:cs typeface="Gotham Black Italic" pitchFamily="2" charset="0"/>
              </a:rPr>
              <a:t>Thank you for </a:t>
            </a:r>
          </a:p>
          <a:p>
            <a:pPr algn="ctr">
              <a:lnSpc>
                <a:spcPts val="8889"/>
              </a:lnSpc>
            </a:pPr>
            <a:r>
              <a:rPr lang="en-US" sz="9600" b="1" i="1" dirty="0">
                <a:solidFill>
                  <a:srgbClr val="F15C23"/>
                </a:solidFill>
                <a:latin typeface="Gotham Black Italic" pitchFamily="2" charset="0"/>
                <a:cs typeface="Gotham Black Italic" pitchFamily="2" charset="0"/>
              </a:rPr>
              <a:t>participating.</a:t>
            </a:r>
          </a:p>
          <a:p>
            <a:pPr algn="ctr">
              <a:lnSpc>
                <a:spcPts val="8889"/>
              </a:lnSpc>
            </a:pPr>
            <a:endParaRPr lang="en-US" sz="9600" b="1" i="1" dirty="0">
              <a:solidFill>
                <a:srgbClr val="FFFFFF"/>
              </a:solidFill>
              <a:latin typeface="Gotham Black Italic" pitchFamily="2" charset="0"/>
              <a:cs typeface="Gotham Black Italic" pitchFamily="2" charset="0"/>
            </a:endParaRPr>
          </a:p>
          <a:p>
            <a:pPr algn="ctr">
              <a:lnSpc>
                <a:spcPts val="8889"/>
              </a:lnSpc>
            </a:pPr>
            <a:r>
              <a:rPr lang="en-US" sz="9600" b="1" i="1" dirty="0">
                <a:solidFill>
                  <a:schemeClr val="bg1"/>
                </a:solidFill>
                <a:latin typeface="Gotham Black Italic" pitchFamily="2" charset="0"/>
                <a:cs typeface="Gotham Black Italic" pitchFamily="2" charset="0"/>
              </a:rPr>
              <a:t>Stay Safe!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2000" y="830602"/>
            <a:ext cx="11277581" cy="1004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6"/>
              </a:lnSpc>
            </a:pPr>
            <a:r>
              <a:rPr lang="en-US" sz="3419" b="1" dirty="0">
                <a:solidFill>
                  <a:srgbClr val="F15C23"/>
                </a:solidFill>
                <a:latin typeface="Gotham Bold" pitchFamily="2" charset="0"/>
                <a:cs typeface="Gotham Bold" pitchFamily="2" charset="0"/>
              </a:rPr>
              <a:t>I. </a:t>
            </a:r>
            <a:r>
              <a:rPr lang="en-US" sz="3419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Call to Order by Hari Dhoundiyal</a:t>
            </a:r>
          </a:p>
          <a:p>
            <a:pPr>
              <a:lnSpc>
                <a:spcPts val="3485"/>
              </a:lnSpc>
            </a:pPr>
            <a:r>
              <a:rPr lang="en-US" sz="3419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    </a:t>
            </a:r>
            <a:r>
              <a:rPr lang="en-US" sz="249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Tuesday, March 17th, 6:30 pm</a:t>
            </a:r>
            <a:endParaRPr lang="en-US" sz="1600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endParaRPr lang="en-US" sz="2490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2488" b="1" dirty="0">
                <a:solidFill>
                  <a:srgbClr val="F15C23"/>
                </a:solidFill>
                <a:latin typeface="Gotham Bold" pitchFamily="2" charset="0"/>
                <a:cs typeface="Gotham Bold" pitchFamily="2" charset="0"/>
              </a:rPr>
              <a:t>II.</a:t>
            </a:r>
            <a:r>
              <a:rPr lang="en-US" sz="2488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Action Items </a:t>
            </a:r>
            <a:r>
              <a:rPr lang="en-US" sz="28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by Hari Dhoundiyal</a:t>
            </a:r>
            <a:endParaRPr lang="en-US" sz="2488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2488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   • Introduction of Members </a:t>
            </a:r>
          </a:p>
          <a:p>
            <a:pPr>
              <a:lnSpc>
                <a:spcPts val="3484"/>
              </a:lnSpc>
            </a:pPr>
            <a:r>
              <a:rPr lang="en-US" sz="2488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   • Approval of Minutes</a:t>
            </a:r>
          </a:p>
          <a:p>
            <a:pPr>
              <a:lnSpc>
                <a:spcPts val="3484"/>
              </a:lnSpc>
            </a:pPr>
            <a:endParaRPr lang="en-US" sz="2488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2488" b="1" dirty="0">
                <a:solidFill>
                  <a:srgbClr val="F15C23"/>
                </a:solidFill>
                <a:latin typeface="Gotham Bold" pitchFamily="2" charset="0"/>
                <a:cs typeface="Gotham Bold" pitchFamily="2" charset="0"/>
              </a:rPr>
              <a:t>III.</a:t>
            </a:r>
            <a:r>
              <a:rPr lang="en-US" sz="2488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NICE Update by Erika Richards</a:t>
            </a:r>
          </a:p>
          <a:p>
            <a:pPr>
              <a:lnSpc>
                <a:spcPts val="3484"/>
              </a:lnSpc>
            </a:pPr>
            <a:endParaRPr lang="en-US" sz="2488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2488" b="1" dirty="0">
                <a:solidFill>
                  <a:srgbClr val="F15C23"/>
                </a:solidFill>
                <a:latin typeface="Gotham Bold" pitchFamily="2" charset="0"/>
                <a:cs typeface="Gotham Bold" pitchFamily="2" charset="0"/>
              </a:rPr>
              <a:t>IV.</a:t>
            </a:r>
            <a:r>
              <a:rPr lang="en-US" sz="2488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Review of Call Center Statistics</a:t>
            </a:r>
          </a:p>
          <a:p>
            <a:pPr>
              <a:lnSpc>
                <a:spcPts val="3484"/>
              </a:lnSpc>
            </a:pPr>
            <a:r>
              <a:rPr lang="en-US" sz="2488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    by Mildred Altidor</a:t>
            </a:r>
          </a:p>
          <a:p>
            <a:pPr>
              <a:lnSpc>
                <a:spcPts val="3484"/>
              </a:lnSpc>
            </a:pPr>
            <a:endParaRPr lang="en-US" sz="2488" b="1" dirty="0">
              <a:solidFill>
                <a:schemeClr val="accent6">
                  <a:lumMod val="75000"/>
                </a:schemeClr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2488" b="1" dirty="0">
                <a:solidFill>
                  <a:schemeClr val="accent6">
                    <a:lumMod val="75000"/>
                  </a:schemeClr>
                </a:solidFill>
                <a:latin typeface="Gotham Bold" pitchFamily="2" charset="0"/>
                <a:cs typeface="Gotham Bold" pitchFamily="2" charset="0"/>
              </a:rPr>
              <a:t>V.</a:t>
            </a:r>
            <a:r>
              <a:rPr lang="en-US" sz="2488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   Service Review by Inmer Hernandez</a:t>
            </a:r>
          </a:p>
          <a:p>
            <a:pPr>
              <a:lnSpc>
                <a:spcPts val="3484"/>
              </a:lnSpc>
            </a:pPr>
            <a:endParaRPr lang="en-US" sz="2488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2488" b="1" dirty="0">
                <a:solidFill>
                  <a:schemeClr val="accent6">
                    <a:lumMod val="75000"/>
                  </a:schemeClr>
                </a:solidFill>
                <a:latin typeface="Gotham Bold" pitchFamily="2" charset="0"/>
                <a:cs typeface="Gotham Bold" pitchFamily="2" charset="0"/>
              </a:rPr>
              <a:t>VI.</a:t>
            </a:r>
            <a:r>
              <a:rPr lang="en-US" sz="2488" b="1" dirty="0">
                <a:solidFill>
                  <a:schemeClr val="bg1"/>
                </a:solidFill>
                <a:latin typeface="Gotham Bold" pitchFamily="2" charset="0"/>
                <a:cs typeface="Gotham Bold" pitchFamily="2" charset="0"/>
              </a:rPr>
              <a:t>  Committee Member Comments</a:t>
            </a:r>
          </a:p>
          <a:p>
            <a:pPr>
              <a:lnSpc>
                <a:spcPts val="3484"/>
              </a:lnSpc>
            </a:pPr>
            <a:endParaRPr lang="en-US" sz="2488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2488" b="1" dirty="0">
                <a:solidFill>
                  <a:srgbClr val="F15C23"/>
                </a:solidFill>
                <a:latin typeface="Gotham Bold" pitchFamily="2" charset="0"/>
                <a:cs typeface="Gotham Bold" pitchFamily="2" charset="0"/>
              </a:rPr>
              <a:t>VII.</a:t>
            </a:r>
            <a:r>
              <a:rPr lang="en-US" sz="2488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</a:t>
            </a:r>
            <a:r>
              <a:rPr lang="en-US" sz="249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Adjournment by Hari Dhoundiyal</a:t>
            </a:r>
          </a:p>
          <a:p>
            <a:pPr>
              <a:lnSpc>
                <a:spcPts val="3484"/>
              </a:lnSpc>
            </a:pPr>
            <a:endParaRPr lang="en-US" sz="2488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endParaRPr lang="en-US" sz="2488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endParaRPr lang="en-US" sz="2488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endParaRPr lang="en-US" sz="2488" dirty="0">
              <a:solidFill>
                <a:srgbClr val="FFFFFF"/>
              </a:solidFill>
              <a:latin typeface="Gotham 2"/>
            </a:endParaRPr>
          </a:p>
          <a:p>
            <a:pPr>
              <a:lnSpc>
                <a:spcPts val="3484"/>
              </a:lnSpc>
              <a:spcBef>
                <a:spcPct val="0"/>
              </a:spcBef>
            </a:pPr>
            <a:endParaRPr lang="en-US" sz="2488" dirty="0">
              <a:solidFill>
                <a:srgbClr val="FFFFFF"/>
              </a:solidFill>
              <a:latin typeface="Gotham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03130" y="304881"/>
            <a:ext cx="3648370" cy="105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 b="1" i="1" dirty="0">
                <a:solidFill>
                  <a:srgbClr val="F15C23"/>
                </a:solidFill>
                <a:latin typeface="Gotham Black Italic" pitchFamily="2" charset="0"/>
                <a:cs typeface="Gotham Black Italic" pitchFamily="2" charset="0"/>
              </a:rPr>
              <a:t>AGENDA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2000"/>
          </a:blip>
          <a:srcRect/>
          <a:stretch>
            <a:fillRect/>
          </a:stretch>
        </p:blipFill>
        <p:spPr>
          <a:xfrm>
            <a:off x="12053170" y="4570502"/>
            <a:ext cx="6018186" cy="56850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0257" y="1562100"/>
            <a:ext cx="16047944" cy="462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4"/>
              </a:lnSpc>
            </a:pPr>
            <a:endParaRPr lang="en-US" dirty="0"/>
          </a:p>
          <a:p>
            <a:pPr>
              <a:lnSpc>
                <a:spcPts val="3484"/>
              </a:lnSpc>
            </a:pPr>
            <a:endParaRPr lang="en-US" sz="3600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48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Action Items:</a:t>
            </a:r>
          </a:p>
          <a:p>
            <a:pPr>
              <a:lnSpc>
                <a:spcPts val="3484"/>
              </a:lnSpc>
            </a:pPr>
            <a:endParaRPr lang="en-US" sz="4800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48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   • Introduction of Members</a:t>
            </a:r>
          </a:p>
          <a:p>
            <a:pPr>
              <a:lnSpc>
                <a:spcPts val="3484"/>
              </a:lnSpc>
            </a:pPr>
            <a:r>
              <a:rPr lang="en-US" sz="48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</a:t>
            </a:r>
          </a:p>
          <a:p>
            <a:pPr>
              <a:lnSpc>
                <a:spcPts val="3484"/>
              </a:lnSpc>
            </a:pPr>
            <a:r>
              <a:rPr lang="en-US" sz="48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   • Approval of Minutes</a:t>
            </a:r>
          </a:p>
          <a:p>
            <a:pPr>
              <a:lnSpc>
                <a:spcPts val="3484"/>
              </a:lnSpc>
            </a:pPr>
            <a:endParaRPr lang="en-US" sz="4800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3484"/>
              </a:lnSpc>
            </a:pPr>
            <a:r>
              <a:rPr lang="en-US" sz="48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     </a:t>
            </a:r>
            <a:endParaRPr lang="en-US" sz="3541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4958"/>
              </a:lnSpc>
              <a:spcBef>
                <a:spcPct val="0"/>
              </a:spcBef>
            </a:pPr>
            <a:endParaRPr lang="en-US" sz="3541" dirty="0">
              <a:solidFill>
                <a:srgbClr val="FFFFFF"/>
              </a:solidFill>
              <a:latin typeface="Gotham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1676400" y="510658"/>
            <a:ext cx="14904203" cy="1046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 b="1" i="1" dirty="0">
                <a:solidFill>
                  <a:srgbClr val="F15C23"/>
                </a:solidFill>
                <a:latin typeface="Gotham Black Italic"/>
                <a:cs typeface="Gotham Black Italic" pitchFamily="2" charset="0"/>
              </a:rPr>
              <a:t>II. </a:t>
            </a:r>
            <a:r>
              <a:rPr lang="en-US" sz="6349" b="1" i="1" dirty="0">
                <a:solidFill>
                  <a:srgbClr val="F15B21"/>
                </a:solidFill>
                <a:latin typeface="Gotham Black Italic"/>
                <a:cs typeface="Gotham Black Italic" pitchFamily="2" charset="0"/>
              </a:rPr>
              <a:t>Introduction</a:t>
            </a:r>
            <a:r>
              <a:rPr lang="en-US" sz="6349" b="1" i="1" dirty="0">
                <a:solidFill>
                  <a:srgbClr val="F15C23"/>
                </a:solidFill>
                <a:latin typeface="Gotham Black Italic"/>
                <a:cs typeface="Gotham Black Italic" pitchFamily="2" charset="0"/>
              </a:rPr>
              <a:t> by Hari</a:t>
            </a:r>
            <a:endParaRPr lang="en-US" sz="6349" b="1" i="1" dirty="0">
              <a:solidFill>
                <a:schemeClr val="accent6">
                  <a:lumMod val="75000"/>
                </a:schemeClr>
              </a:solidFill>
              <a:latin typeface="Gotham Black Italic"/>
              <a:cs typeface="Gotham Black Italic" pitchFamily="2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2000"/>
          </a:blip>
          <a:srcRect/>
          <a:stretch>
            <a:fillRect/>
          </a:stretch>
        </p:blipFill>
        <p:spPr>
          <a:xfrm>
            <a:off x="12115800" y="4229100"/>
            <a:ext cx="6018186" cy="56850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3886200" y="467264"/>
            <a:ext cx="19586915" cy="219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 b="1" i="1" dirty="0">
                <a:solidFill>
                  <a:srgbClr val="F15C23"/>
                </a:solidFill>
                <a:latin typeface="Gotham Black Italic" pitchFamily="2" charset="0"/>
                <a:cs typeface="Gotham Black Italic" pitchFamily="2" charset="0"/>
              </a:rPr>
              <a:t>III. Presentation by NICE</a:t>
            </a:r>
          </a:p>
          <a:p>
            <a:pPr algn="ctr">
              <a:lnSpc>
                <a:spcPts val="8889"/>
              </a:lnSpc>
            </a:pPr>
            <a:r>
              <a:rPr lang="en-US" sz="6349" b="1" i="1" dirty="0">
                <a:solidFill>
                  <a:srgbClr val="F15C23"/>
                </a:solidFill>
                <a:latin typeface="Gotham Black Italic" pitchFamily="2" charset="0"/>
                <a:cs typeface="Gotham Black Italic" pitchFamily="2" charset="0"/>
              </a:rPr>
              <a:t>                             </a:t>
            </a:r>
            <a:endParaRPr lang="en-US" sz="4400" b="1" i="1" dirty="0">
              <a:solidFill>
                <a:schemeClr val="bg1"/>
              </a:solidFill>
              <a:latin typeface="Gotham Black" pitchFamily="2" charset="0"/>
              <a:cs typeface="Gotham Black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61ED3-B729-1540-9038-0D7F9908FF80}"/>
              </a:ext>
            </a:extLst>
          </p:cNvPr>
          <p:cNvSpPr/>
          <p:nvPr/>
        </p:nvSpPr>
        <p:spPr>
          <a:xfrm>
            <a:off x="609600" y="2374767"/>
            <a:ext cx="11049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Gotham Book" pitchFamily="2" charset="0"/>
              <a:cs typeface="Gotham Book" pitchFamily="2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rPr>
              <a:t>Presented by </a:t>
            </a:r>
          </a:p>
          <a:p>
            <a:r>
              <a:rPr lang="en-US" sz="4400" b="1" dirty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rPr>
              <a:t>Erika Richards</a:t>
            </a:r>
          </a:p>
          <a:p>
            <a:endParaRPr lang="en-US" sz="4400" b="1" dirty="0">
              <a:solidFill>
                <a:schemeClr val="bg1"/>
              </a:solidFill>
              <a:latin typeface="Gotham Black" pitchFamily="2" charset="0"/>
              <a:cs typeface="Gotham Black" pitchFamily="2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rPr>
              <a:t>	• Service  Updates</a:t>
            </a:r>
          </a:p>
          <a:p>
            <a:r>
              <a:rPr lang="en-US" sz="4400" b="1" dirty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rPr>
              <a:t>     </a:t>
            </a:r>
          </a:p>
          <a:p>
            <a:endParaRPr lang="en-US" sz="4400" b="1" dirty="0">
              <a:solidFill>
                <a:schemeClr val="bg1"/>
              </a:solidFill>
              <a:latin typeface="Gotham Black" pitchFamily="2" charset="0"/>
              <a:cs typeface="Gotham Black" pitchFamily="2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Gotham Black" pitchFamily="2" charset="0"/>
                <a:cs typeface="Gotham Black" pitchFamily="2" charset="0"/>
              </a:rPr>
              <a:t>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C328C-31AF-034C-BB32-20C888DB8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1687769"/>
            <a:ext cx="5892800" cy="3913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83430-C322-554E-AF3F-75FD84F9E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909" y="5600957"/>
            <a:ext cx="5869782" cy="3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2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4373352-8A9A-C641-A9D8-1D477FD1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14" y="-414188"/>
            <a:ext cx="9647886" cy="1067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2914" y="190500"/>
            <a:ext cx="8077200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atin typeface="Gotham 2" panose="020B0604020202020204" charset="0"/>
              <a:cs typeface="Gotham 2" panose="020B0604020202020204" charset="0"/>
            </a:endParaRPr>
          </a:p>
          <a:p>
            <a:r>
              <a:rPr lang="en-US" sz="3200" b="1" dirty="0">
                <a:solidFill>
                  <a:srgbClr val="253F62"/>
                </a:solidFill>
                <a:latin typeface="Gotham Black Italic"/>
              </a:rPr>
              <a:t> </a:t>
            </a:r>
          </a:p>
          <a:p>
            <a:r>
              <a:rPr lang="en-US" sz="3200" b="1" dirty="0">
                <a:solidFill>
                  <a:srgbClr val="253F62"/>
                </a:solidFill>
                <a:latin typeface="Gotham Black Italic"/>
              </a:rPr>
              <a:t>2026 fixed route OTP for February finished at 91%.</a:t>
            </a:r>
          </a:p>
          <a:p>
            <a:endParaRPr lang="en-US" sz="3200" b="1" dirty="0">
              <a:solidFill>
                <a:srgbClr val="253F62"/>
              </a:solidFill>
              <a:latin typeface="Gotham Black Italic"/>
            </a:endParaRPr>
          </a:p>
          <a:p>
            <a:endParaRPr lang="en-US" sz="3200" b="1" dirty="0">
              <a:solidFill>
                <a:srgbClr val="253F62"/>
              </a:solidFill>
              <a:latin typeface="Gotham Black Italic"/>
            </a:endParaRPr>
          </a:p>
          <a:p>
            <a:r>
              <a:rPr lang="en-US" sz="3200" b="1" dirty="0">
                <a:solidFill>
                  <a:srgbClr val="253F62"/>
                </a:solidFill>
                <a:latin typeface="Gotham Black Italic"/>
              </a:rPr>
              <a:t>Winter Schedules started Feb.1</a:t>
            </a:r>
            <a:r>
              <a:rPr lang="en-US" sz="3200" b="1" baseline="30000" dirty="0">
                <a:solidFill>
                  <a:srgbClr val="253F62"/>
                </a:solidFill>
                <a:latin typeface="Gotham Black Italic"/>
              </a:rPr>
              <a:t>st</a:t>
            </a:r>
            <a:r>
              <a:rPr lang="en-US" sz="3200" b="1" dirty="0">
                <a:solidFill>
                  <a:srgbClr val="253F62"/>
                </a:solidFill>
                <a:latin typeface="Gotham Black Italic"/>
              </a:rPr>
              <a:t>  with little from our current Fall schedule. </a:t>
            </a:r>
          </a:p>
          <a:p>
            <a:endParaRPr lang="en-US" sz="3200" b="1" dirty="0">
              <a:solidFill>
                <a:srgbClr val="253F62"/>
              </a:solidFill>
              <a:latin typeface="Gotham Black Italic"/>
            </a:endParaRPr>
          </a:p>
          <a:p>
            <a:r>
              <a:rPr lang="en-US" sz="3200" b="1" dirty="0">
                <a:solidFill>
                  <a:srgbClr val="253F62"/>
                </a:solidFill>
                <a:latin typeface="Gotham Black Italic"/>
              </a:rPr>
              <a:t> </a:t>
            </a:r>
          </a:p>
          <a:p>
            <a:endParaRPr lang="en-US" sz="3200" b="1" dirty="0">
              <a:solidFill>
                <a:srgbClr val="253F62"/>
              </a:solidFill>
              <a:latin typeface="Gotham Black Italic"/>
            </a:endParaRPr>
          </a:p>
          <a:p>
            <a:endParaRPr lang="en-US" sz="3200" b="1" dirty="0">
              <a:solidFill>
                <a:srgbClr val="253F62"/>
              </a:solidFill>
              <a:latin typeface="Gotham Black Italic"/>
            </a:endParaRPr>
          </a:p>
          <a:p>
            <a:endParaRPr lang="en-US" sz="3200" b="1" dirty="0">
              <a:solidFill>
                <a:srgbClr val="253F62"/>
              </a:solidFill>
              <a:latin typeface="Gotham Black Italic"/>
            </a:endParaRPr>
          </a:p>
          <a:p>
            <a:endParaRPr lang="en-US" sz="3200" b="1" dirty="0">
              <a:solidFill>
                <a:srgbClr val="253F62"/>
              </a:solidFill>
              <a:latin typeface="Gotham Black Italic"/>
            </a:endParaRPr>
          </a:p>
          <a:p>
            <a:endParaRPr lang="en-US" sz="3200" b="1" dirty="0">
              <a:solidFill>
                <a:srgbClr val="253F62"/>
              </a:solidFill>
              <a:latin typeface="Gotham Black Italic"/>
            </a:endParaRPr>
          </a:p>
          <a:p>
            <a:endParaRPr lang="en-US" sz="2800" b="1" dirty="0">
              <a:solidFill>
                <a:srgbClr val="253F62"/>
              </a:solidFill>
              <a:latin typeface="Gotham Black Italic"/>
            </a:endParaRPr>
          </a:p>
          <a:p>
            <a:endParaRPr lang="en-US" sz="2800" b="1" dirty="0">
              <a:solidFill>
                <a:srgbClr val="253F62"/>
              </a:solidFill>
              <a:latin typeface="Gotham Black Italic"/>
            </a:endParaRPr>
          </a:p>
          <a:p>
            <a:endParaRPr lang="en-US" sz="3600" b="1" i="1" dirty="0">
              <a:solidFill>
                <a:srgbClr val="253F62"/>
              </a:solidFill>
              <a:latin typeface="Gotham Black Ital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0" y="4533900"/>
            <a:ext cx="2914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June 2 &amp; 3rd 2023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05" y="2095500"/>
            <a:ext cx="9023695" cy="601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6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419100"/>
            <a:ext cx="18880022" cy="9579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74"/>
              </a:lnSpc>
            </a:pPr>
            <a:endParaRPr dirty="0"/>
          </a:p>
          <a:p>
            <a:pPr>
              <a:lnSpc>
                <a:spcPts val="8274"/>
              </a:lnSpc>
            </a:pPr>
            <a:endParaRPr lang="en-US" sz="5910" b="1" dirty="0">
              <a:solidFill>
                <a:srgbClr val="F15C23"/>
              </a:solidFill>
              <a:latin typeface="Gotham 2"/>
              <a:cs typeface="Gotham Bold" pitchFamily="2" charset="0"/>
            </a:endParaRPr>
          </a:p>
          <a:p>
            <a:pPr>
              <a:lnSpc>
                <a:spcPts val="8274"/>
              </a:lnSpc>
            </a:pPr>
            <a:r>
              <a:rPr lang="en-US" sz="60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Review of Call Center Statistics &amp;</a:t>
            </a:r>
          </a:p>
          <a:p>
            <a:pPr>
              <a:lnSpc>
                <a:spcPts val="8274"/>
              </a:lnSpc>
            </a:pPr>
            <a:r>
              <a:rPr lang="en-US" sz="60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Service Reports </a:t>
            </a:r>
          </a:p>
          <a:p>
            <a:pPr marL="857250" indent="-857250">
              <a:lnSpc>
                <a:spcPts val="8274"/>
              </a:lnSpc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Mildred Altidor</a:t>
            </a:r>
          </a:p>
          <a:p>
            <a:pPr marL="857250" indent="-857250">
              <a:lnSpc>
                <a:spcPts val="8274"/>
              </a:lnSpc>
              <a:buFont typeface="Arial" panose="020B0604020202020204" pitchFamily="34" charset="0"/>
              <a:buChar char="•"/>
            </a:pPr>
            <a:endParaRPr lang="en-US" sz="6000" b="1" dirty="0">
              <a:solidFill>
                <a:srgbClr val="FFFFFF"/>
              </a:solidFill>
              <a:latin typeface="Gotham Bold" pitchFamily="2" charset="0"/>
              <a:cs typeface="Gotham Bold" pitchFamily="2" charset="0"/>
            </a:endParaRPr>
          </a:p>
          <a:p>
            <a:pPr>
              <a:lnSpc>
                <a:spcPts val="8274"/>
              </a:lnSpc>
            </a:pPr>
            <a:endParaRPr lang="en-US" sz="5910" dirty="0">
              <a:solidFill>
                <a:srgbClr val="FFFFFF"/>
              </a:solidFill>
              <a:latin typeface="Gotham 2"/>
            </a:endParaRPr>
          </a:p>
          <a:p>
            <a:pPr>
              <a:lnSpc>
                <a:spcPts val="8274"/>
              </a:lnSpc>
            </a:pPr>
            <a:endParaRPr lang="en-US" sz="5910" dirty="0">
              <a:solidFill>
                <a:srgbClr val="FFFFFF"/>
              </a:solidFill>
              <a:latin typeface="Gotham 2"/>
            </a:endParaRPr>
          </a:p>
          <a:p>
            <a:pPr>
              <a:lnSpc>
                <a:spcPts val="8274"/>
              </a:lnSpc>
              <a:spcBef>
                <a:spcPct val="0"/>
              </a:spcBef>
            </a:pPr>
            <a:endParaRPr lang="en-US" sz="5910" dirty="0">
              <a:solidFill>
                <a:srgbClr val="FFFFFF"/>
              </a:solidFill>
              <a:latin typeface="Gotham 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19200" y="647700"/>
            <a:ext cx="19586915" cy="228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9"/>
              </a:lnSpc>
            </a:pPr>
            <a:r>
              <a:rPr lang="en-US" sz="6349" b="1" i="1" dirty="0">
                <a:solidFill>
                  <a:srgbClr val="F15C23"/>
                </a:solidFill>
                <a:latin typeface="Gotham Black Italic" pitchFamily="2" charset="0"/>
                <a:cs typeface="Gotham Black Italic" pitchFamily="2" charset="0"/>
              </a:rPr>
              <a:t>V. Call Center Statistics</a:t>
            </a:r>
          </a:p>
          <a:p>
            <a:pPr algn="ctr">
              <a:lnSpc>
                <a:spcPts val="8889"/>
              </a:lnSpc>
            </a:pPr>
            <a:endParaRPr lang="en-US" sz="6349" dirty="0">
              <a:solidFill>
                <a:srgbClr val="F15C23"/>
              </a:solidFill>
              <a:latin typeface="Gotham 1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F4AF3F-2C2E-704F-81D3-07AC6931C3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rcRect/>
          <a:stretch>
            <a:fillRect/>
          </a:stretch>
        </p:blipFill>
        <p:spPr>
          <a:xfrm>
            <a:off x="11821349" y="4122780"/>
            <a:ext cx="6018186" cy="56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9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949" y="1249095"/>
            <a:ext cx="16924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 </a:t>
            </a:r>
            <a:r>
              <a:rPr lang="en-US" sz="4000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  Call Center Statistics </a:t>
            </a:r>
            <a:endParaRPr lang="en-US" sz="4000" dirty="0">
              <a:latin typeface="Gotham Black" pitchFamily="50" charset="0"/>
              <a:cs typeface="Gotham Black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064" y="5219700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Average On Time Performance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791" y="436444"/>
            <a:ext cx="13244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February    2026 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E1CCCA-576D-46AD-D5BD-FEB2AFE3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69" y="2247900"/>
            <a:ext cx="17425862" cy="2028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84F33-10E6-93EA-3292-6DAC1B5C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00" y="6210300"/>
            <a:ext cx="12615993" cy="30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4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162B3-3946-2C9A-3E12-3134A125F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AF88489-4C90-411A-3C23-AA55934C8AA6}"/>
              </a:ext>
            </a:extLst>
          </p:cNvPr>
          <p:cNvSpPr txBox="1"/>
          <p:nvPr/>
        </p:nvSpPr>
        <p:spPr>
          <a:xfrm>
            <a:off x="401378" y="85085"/>
            <a:ext cx="19586915" cy="2192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9"/>
              </a:lnSpc>
            </a:pPr>
            <a:r>
              <a:rPr lang="en-US" sz="6349" b="1" i="1" dirty="0">
                <a:solidFill>
                  <a:srgbClr val="F15C23"/>
                </a:solidFill>
                <a:latin typeface="Gotham Black Italic" pitchFamily="2" charset="0"/>
                <a:cs typeface="Gotham Black Italic" pitchFamily="2" charset="0"/>
              </a:rPr>
              <a:t>VI. Performance Stats   </a:t>
            </a:r>
            <a:r>
              <a:rPr lang="en-US" sz="6349" b="1" i="1" dirty="0">
                <a:solidFill>
                  <a:schemeClr val="bg1"/>
                </a:solidFill>
                <a:latin typeface="Gotham Black Italic" pitchFamily="2" charset="0"/>
                <a:cs typeface="Gotham Black Italic" pitchFamily="2" charset="0"/>
              </a:rPr>
              <a:t>February  2026 </a:t>
            </a:r>
          </a:p>
          <a:p>
            <a:pPr algn="ctr">
              <a:lnSpc>
                <a:spcPts val="8889"/>
              </a:lnSpc>
            </a:pPr>
            <a:endParaRPr lang="en-US" sz="6349" dirty="0">
              <a:solidFill>
                <a:srgbClr val="F15C23"/>
              </a:solidFill>
              <a:latin typeface="Gotham 1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706F9-8A0C-703C-7058-2711D3F73278}"/>
              </a:ext>
            </a:extLst>
          </p:cNvPr>
          <p:cNvSpPr txBox="1"/>
          <p:nvPr/>
        </p:nvSpPr>
        <p:spPr>
          <a:xfrm>
            <a:off x="638845" y="1181475"/>
            <a:ext cx="16924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 </a:t>
            </a:r>
            <a:endParaRPr lang="en-US" sz="4000" dirty="0">
              <a:latin typeface="Gotham Black" pitchFamily="50" charset="0"/>
              <a:cs typeface="Gotham Black" pitchFamily="5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9ED21F-1332-3633-DB3B-D57EF8F169CD}"/>
              </a:ext>
            </a:extLst>
          </p:cNvPr>
          <p:cNvSpPr/>
          <p:nvPr/>
        </p:nvSpPr>
        <p:spPr>
          <a:xfrm>
            <a:off x="5204622" y="7710012"/>
            <a:ext cx="18401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otham Black" pitchFamily="50" charset="0"/>
                <a:cs typeface="Gotham Black" pitchFamily="50" charset="0"/>
              </a:rPr>
              <a:t> </a:t>
            </a:r>
            <a:endParaRPr lang="en-US" sz="4000" dirty="0">
              <a:latin typeface="Gotham Black" pitchFamily="50" charset="0"/>
              <a:cs typeface="Gotham Black" pitchFamily="50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FEDEA0-8D63-4C25-9667-19733349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81470"/>
            <a:ext cx="11506200" cy="89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3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2476500"/>
            <a:ext cx="15159200" cy="118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71"/>
              </a:lnSpc>
              <a:spcBef>
                <a:spcPct val="0"/>
              </a:spcBef>
            </a:pPr>
            <a:r>
              <a:rPr lang="en-US" sz="7122" b="1" dirty="0">
                <a:solidFill>
                  <a:srgbClr val="FFFFFF"/>
                </a:solidFill>
                <a:latin typeface="Gotham Bold" pitchFamily="2" charset="0"/>
                <a:cs typeface="Gotham Bold" pitchFamily="2" charset="0"/>
              </a:rPr>
              <a:t>Questions/Comments?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2743200" y="696270"/>
            <a:ext cx="18283290" cy="228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89"/>
              </a:lnSpc>
            </a:pPr>
            <a:r>
              <a:rPr lang="en-US" sz="6349" b="1" i="1" dirty="0">
                <a:solidFill>
                  <a:srgbClr val="F15C23"/>
                </a:solidFill>
                <a:latin typeface="Gotham Black Italic" pitchFamily="2" charset="0"/>
                <a:cs typeface="Gotham Black Italic" pitchFamily="2" charset="0"/>
              </a:rPr>
              <a:t>VII. Committee Comments</a:t>
            </a:r>
          </a:p>
          <a:p>
            <a:pPr algn="ctr">
              <a:lnSpc>
                <a:spcPts val="8889"/>
              </a:lnSpc>
            </a:pPr>
            <a:endParaRPr lang="en-US" sz="6349" dirty="0">
              <a:solidFill>
                <a:srgbClr val="F15C23"/>
              </a:solidFill>
              <a:latin typeface="Gotham 1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71F8D0-10B2-EA42-BC8B-61456393B1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rcRect/>
          <a:stretch>
            <a:fillRect/>
          </a:stretch>
        </p:blipFill>
        <p:spPr>
          <a:xfrm>
            <a:off x="11430000" y="3753092"/>
            <a:ext cx="6409535" cy="60547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36810</TotalTime>
  <Words>217</Words>
  <Application>Microsoft Office PowerPoint</Application>
  <PresentationFormat>Custom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Gotham Black Italic</vt:lpstr>
      <vt:lpstr>Gotham 1</vt:lpstr>
      <vt:lpstr>Gotham Black</vt:lpstr>
      <vt:lpstr>Gotham Bold</vt:lpstr>
      <vt:lpstr>Gotham 2</vt:lpstr>
      <vt:lpstr>Gotham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BTC</dc:title>
  <dc:creator>Jack Khzouz</dc:creator>
  <cp:lastModifiedBy>Richards, Erika</cp:lastModifiedBy>
  <cp:revision>322</cp:revision>
  <cp:lastPrinted>2021-04-12T15:01:39Z</cp:lastPrinted>
  <dcterms:created xsi:type="dcterms:W3CDTF">2006-08-16T00:00:00Z</dcterms:created>
  <dcterms:modified xsi:type="dcterms:W3CDTF">2026-03-17T17:35:14Z</dcterms:modified>
  <dc:identifier>DAEBORHQlp8</dc:identifier>
</cp:coreProperties>
</file>